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91" r:id="rId2"/>
    <p:sldId id="292" r:id="rId3"/>
    <p:sldId id="293" r:id="rId4"/>
    <p:sldId id="327" r:id="rId5"/>
    <p:sldId id="328" r:id="rId6"/>
    <p:sldId id="294" r:id="rId7"/>
    <p:sldId id="295" r:id="rId8"/>
    <p:sldId id="325" r:id="rId9"/>
    <p:sldId id="324" r:id="rId10"/>
    <p:sldId id="326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3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3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0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2026/2/16</a:t>
            </a:fld>
            <a:endParaRPr lang="zh-CN" altLang="en-US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71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7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2026/2/16</a:t>
            </a:fld>
            <a:endParaRPr lang="zh-CN" altLang="en-US"/>
          </a:p>
        </p:txBody>
      </p:sp>
      <p:sp>
        <p:nvSpPr>
          <p:cNvPr id="10487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9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7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2026/2/16</a:t>
            </a:fld>
            <a:endParaRPr lang="zh-CN" altLang="en-US"/>
          </a:p>
        </p:txBody>
      </p:sp>
      <p:sp>
        <p:nvSpPr>
          <p:cNvPr id="10487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2026/2/16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71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7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2026/2/16</a:t>
            </a:fld>
            <a:endParaRPr lang="zh-CN" altLang="en-US"/>
          </a:p>
        </p:txBody>
      </p:sp>
      <p:sp>
        <p:nvSpPr>
          <p:cNvPr id="10487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8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8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8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2026/2/16</a:t>
            </a:fld>
            <a:endParaRPr lang="zh-CN" altLang="en-US"/>
          </a:p>
        </p:txBody>
      </p:sp>
      <p:sp>
        <p:nvSpPr>
          <p:cNvPr id="104868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87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88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8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9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9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2026/2/16</a:t>
            </a:fld>
            <a:endParaRPr lang="zh-CN" altLang="en-US"/>
          </a:p>
        </p:txBody>
      </p:sp>
      <p:sp>
        <p:nvSpPr>
          <p:cNvPr id="104869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9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2026/2/16</a:t>
            </a:fld>
            <a:endParaRPr lang="zh-CN" altLang="en-US"/>
          </a:p>
        </p:txBody>
      </p:sp>
      <p:sp>
        <p:nvSpPr>
          <p:cNvPr id="104869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2026/2/16</a:t>
            </a:fld>
            <a:endParaRPr lang="zh-CN" altLang="en-US"/>
          </a:p>
        </p:txBody>
      </p:sp>
      <p:sp>
        <p:nvSpPr>
          <p:cNvPr id="104870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72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72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7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2026/2/16</a:t>
            </a:fld>
            <a:endParaRPr lang="zh-CN" altLang="en-US"/>
          </a:p>
        </p:txBody>
      </p:sp>
      <p:sp>
        <p:nvSpPr>
          <p:cNvPr id="10487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70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04870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70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2026/2/16</a:t>
            </a:fld>
            <a:endParaRPr lang="zh-CN" altLang="en-US"/>
          </a:p>
        </p:txBody>
      </p:sp>
      <p:sp>
        <p:nvSpPr>
          <p:cNvPr id="10487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2026/2/16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ctrTitle"/>
          </p:nvPr>
        </p:nvSpPr>
        <p:spPr>
          <a:xfrm rot="10800000" flipV="1">
            <a:off x="1792224" y="137204"/>
            <a:ext cx="5824728" cy="114391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zh-CN" sz="2500" dirty="0">
                <a:solidFill>
                  <a:srgbClr val="800000"/>
                </a:solidFill>
              </a:rPr>
              <a:t>DEPARTMENT OF </a:t>
            </a:r>
            <a:br>
              <a:rPr lang="en-US" altLang="zh-CN" sz="2500" dirty="0">
                <a:solidFill>
                  <a:srgbClr val="800000"/>
                </a:solidFill>
              </a:rPr>
            </a:br>
            <a:r>
              <a:rPr lang="en-US" altLang="zh-CN" sz="2500" dirty="0">
                <a:solidFill>
                  <a:srgbClr val="800000"/>
                </a:solidFill>
              </a:rPr>
              <a:t>LIVESTOCK PRODUCTION MANAGEMENT</a:t>
            </a:r>
            <a:br>
              <a:rPr lang="en-US" altLang="zh-CN" sz="2500" dirty="0">
                <a:solidFill>
                  <a:srgbClr val="800000"/>
                </a:solidFill>
              </a:rPr>
            </a:br>
            <a:r>
              <a:rPr lang="en-US" altLang="zh-CN" sz="2500" dirty="0">
                <a:solidFill>
                  <a:srgbClr val="800000"/>
                </a:solidFill>
              </a:rPr>
              <a:t>MJF, JAIPUR </a:t>
            </a:r>
          </a:p>
        </p:txBody>
      </p:sp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827264" y="137204"/>
            <a:ext cx="1307049" cy="1270972"/>
          </a:xfrm>
          <a:prstGeom prst="rect">
            <a:avLst/>
          </a:prstGeom>
        </p:spPr>
      </p:pic>
      <p:sp>
        <p:nvSpPr>
          <p:cNvPr id="1048607" name="TextBox 1048606"/>
          <p:cNvSpPr txBox="1"/>
          <p:nvPr/>
        </p:nvSpPr>
        <p:spPr>
          <a:xfrm>
            <a:off x="3034673" y="1656755"/>
            <a:ext cx="4000000" cy="599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008000"/>
                </a:solidFill>
              </a:rPr>
              <a:t>SEMINAR ON</a:t>
            </a:r>
          </a:p>
        </p:txBody>
      </p:sp>
      <p:sp>
        <p:nvSpPr>
          <p:cNvPr id="1048609" name="TextBox 1048608"/>
          <p:cNvSpPr txBox="1"/>
          <p:nvPr/>
        </p:nvSpPr>
        <p:spPr>
          <a:xfrm>
            <a:off x="1054973" y="2178051"/>
            <a:ext cx="7034052" cy="574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C00000"/>
                </a:solidFill>
              </a:rPr>
              <a:t>REGISTERED BREEDS OF BUFFALO                                             </a:t>
            </a:r>
          </a:p>
        </p:txBody>
      </p:sp>
      <p:sp>
        <p:nvSpPr>
          <p:cNvPr id="1048610" name="TextBox 1048609"/>
          <p:cNvSpPr txBox="1"/>
          <p:nvPr/>
        </p:nvSpPr>
        <p:spPr>
          <a:xfrm>
            <a:off x="2662884" y="5967231"/>
            <a:ext cx="284672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Dr. Deepesh Garg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Assistant Professor, LPM</a:t>
            </a:r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2097167" name="Picture 209716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09326" y="3001767"/>
            <a:ext cx="4401204" cy="2444168"/>
          </a:xfrm>
          <a:prstGeom prst="rect">
            <a:avLst/>
          </a:prstGeom>
        </p:spPr>
      </p:pic>
      <p:pic>
        <p:nvPicPr>
          <p:cNvPr id="2097168" name="Picture 209716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82496" cy="1408176"/>
          </a:xfrm>
          <a:prstGeom prst="rect">
            <a:avLst/>
          </a:prstGeom>
        </p:spPr>
      </p:pic>
      <p:sp>
        <p:nvSpPr>
          <p:cNvPr id="1048612" name="TextBox 1048611"/>
          <p:cNvSpPr txBox="1"/>
          <p:nvPr/>
        </p:nvSpPr>
        <p:spPr>
          <a:xfrm>
            <a:off x="8483628" y="6290397"/>
            <a:ext cx="9448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287361-DB3F-413F-9B40-DE7B7D59A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78" y="2157235"/>
            <a:ext cx="8735644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95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209717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3933"/>
            <a:ext cx="9005915" cy="7385866"/>
          </a:xfrm>
          <a:prstGeom prst="rect">
            <a:avLst/>
          </a:prstGeom>
        </p:spPr>
      </p:pic>
      <p:pic>
        <p:nvPicPr>
          <p:cNvPr id="2097174" name="Picture 209717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70209" cy="1724681"/>
          </a:xfrm>
          <a:prstGeom prst="rect">
            <a:avLst/>
          </a:prstGeom>
        </p:spPr>
      </p:pic>
      <p:sp>
        <p:nvSpPr>
          <p:cNvPr id="1048629" name="TextBox 1048628"/>
          <p:cNvSpPr txBox="1"/>
          <p:nvPr/>
        </p:nvSpPr>
        <p:spPr>
          <a:xfrm>
            <a:off x="8213233" y="634746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Content Placeholder 1048629"/>
          <p:cNvSpPr>
            <a:spLocks noGrp="1"/>
          </p:cNvSpPr>
          <p:nvPr>
            <p:ph idx="1"/>
          </p:nvPr>
        </p:nvSpPr>
        <p:spPr>
          <a:xfrm>
            <a:off x="-220501" y="-492916"/>
            <a:ext cx="9196919" cy="7350915"/>
          </a:xfrm>
        </p:spPr>
        <p:txBody>
          <a:bodyPr/>
          <a:lstStyle/>
          <a:p>
            <a:endParaRPr lang="en-US"/>
          </a:p>
        </p:txBody>
      </p:sp>
      <p:pic>
        <p:nvPicPr>
          <p:cNvPr id="2097175" name="Picture 209717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89855" cy="1764513"/>
          </a:xfrm>
          <a:prstGeom prst="rect">
            <a:avLst/>
          </a:prstGeom>
        </p:spPr>
      </p:pic>
      <p:sp>
        <p:nvSpPr>
          <p:cNvPr id="1048631" name="TextBox 1048630"/>
          <p:cNvSpPr txBox="1"/>
          <p:nvPr/>
        </p:nvSpPr>
        <p:spPr>
          <a:xfrm>
            <a:off x="8395203" y="6347459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9</a:t>
            </a:r>
          </a:p>
        </p:txBody>
      </p:sp>
      <p:pic>
        <p:nvPicPr>
          <p:cNvPr id="2097176" name="Picture 209717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08"/>
            <a:ext cx="9144000" cy="6941150"/>
          </a:xfrm>
          <a:prstGeom prst="rect">
            <a:avLst/>
          </a:prstGeom>
        </p:spPr>
      </p:pic>
      <p:pic>
        <p:nvPicPr>
          <p:cNvPr id="2097177" name="Picture 209717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08"/>
            <a:ext cx="1800792" cy="1749005"/>
          </a:xfrm>
          <a:prstGeom prst="rect">
            <a:avLst/>
          </a:prstGeom>
        </p:spPr>
      </p:pic>
      <p:sp>
        <p:nvSpPr>
          <p:cNvPr id="1048632" name="TextBox 1048631"/>
          <p:cNvSpPr txBox="1"/>
          <p:nvPr/>
        </p:nvSpPr>
        <p:spPr>
          <a:xfrm>
            <a:off x="8126247" y="6347459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048633" name="TextBox 1048632"/>
          <p:cNvSpPr txBox="1"/>
          <p:nvPr/>
        </p:nvSpPr>
        <p:spPr>
          <a:xfrm>
            <a:off x="3615441" y="4226903"/>
            <a:ext cx="4000000" cy="4089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rgbClr val="000080"/>
                </a:solidFill>
              </a:rPr>
              <a:t>2275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Content Placeholder 1048633"/>
          <p:cNvSpPr>
            <a:spLocks noGrp="1"/>
          </p:cNvSpPr>
          <p:nvPr>
            <p:ph idx="1"/>
          </p:nvPr>
        </p:nvSpPr>
        <p:spPr>
          <a:xfrm>
            <a:off x="-121831" y="69040"/>
            <a:ext cx="9376507" cy="7214735"/>
          </a:xfrm>
        </p:spPr>
        <p:txBody>
          <a:bodyPr/>
          <a:lstStyle/>
          <a:p>
            <a:endParaRPr lang="en-US"/>
          </a:p>
        </p:txBody>
      </p:sp>
      <p:pic>
        <p:nvPicPr>
          <p:cNvPr id="2097178" name="Picture 209717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9" y="-261542"/>
            <a:ext cx="9079147" cy="7119543"/>
          </a:xfrm>
          <a:prstGeom prst="rect">
            <a:avLst/>
          </a:prstGeom>
        </p:spPr>
      </p:pic>
      <p:pic>
        <p:nvPicPr>
          <p:cNvPr id="2097179" name="Picture 209717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54138" cy="1617714"/>
          </a:xfrm>
          <a:prstGeom prst="rect">
            <a:avLst/>
          </a:prstGeom>
        </p:spPr>
      </p:pic>
      <p:sp>
        <p:nvSpPr>
          <p:cNvPr id="1048635" name="TextBox 1048634"/>
          <p:cNvSpPr txBox="1"/>
          <p:nvPr/>
        </p:nvSpPr>
        <p:spPr>
          <a:xfrm>
            <a:off x="7980750" y="6347459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10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Content Placeholder 1048635"/>
          <p:cNvSpPr>
            <a:spLocks noGrp="1"/>
          </p:cNvSpPr>
          <p:nvPr>
            <p:ph idx="1"/>
          </p:nvPr>
        </p:nvSpPr>
        <p:spPr>
          <a:xfrm>
            <a:off x="-228604" y="-263673"/>
            <a:ext cx="9131880" cy="6910758"/>
          </a:xfrm>
        </p:spPr>
        <p:txBody>
          <a:bodyPr/>
          <a:lstStyle/>
          <a:p>
            <a:endParaRPr lang="en-US"/>
          </a:p>
        </p:txBody>
      </p:sp>
      <p:pic>
        <p:nvPicPr>
          <p:cNvPr id="2097180" name="Picture 209717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52792" cy="7133881"/>
          </a:xfrm>
          <a:prstGeom prst="rect">
            <a:avLst/>
          </a:prstGeom>
        </p:spPr>
      </p:pic>
      <p:pic>
        <p:nvPicPr>
          <p:cNvPr id="2097181" name="Picture 209718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07234" y="0"/>
            <a:ext cx="1709441" cy="2208762"/>
          </a:xfrm>
          <a:prstGeom prst="rect">
            <a:avLst/>
          </a:prstGeom>
        </p:spPr>
      </p:pic>
      <p:sp>
        <p:nvSpPr>
          <p:cNvPr id="1048637" name="TextBox 1048636"/>
          <p:cNvSpPr txBox="1"/>
          <p:nvPr/>
        </p:nvSpPr>
        <p:spPr>
          <a:xfrm>
            <a:off x="8174397" y="6347459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11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Content Placeholder 1048637"/>
          <p:cNvSpPr>
            <a:spLocks noGrp="1"/>
          </p:cNvSpPr>
          <p:nvPr>
            <p:ph idx="1"/>
          </p:nvPr>
        </p:nvSpPr>
        <p:spPr>
          <a:xfrm>
            <a:off x="174678" y="0"/>
            <a:ext cx="8794644" cy="6654910"/>
          </a:xfrm>
        </p:spPr>
        <p:txBody>
          <a:bodyPr/>
          <a:lstStyle/>
          <a:p>
            <a:endParaRPr lang="en-US"/>
          </a:p>
        </p:txBody>
      </p:sp>
      <p:pic>
        <p:nvPicPr>
          <p:cNvPr id="2097182" name="Picture 209718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030" cy="6824524"/>
          </a:xfrm>
          <a:prstGeom prst="rect">
            <a:avLst/>
          </a:prstGeom>
        </p:spPr>
      </p:pic>
      <p:pic>
        <p:nvPicPr>
          <p:cNvPr id="2097183" name="Picture 209718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24505" cy="1654429"/>
          </a:xfrm>
          <a:prstGeom prst="rect">
            <a:avLst/>
          </a:prstGeom>
        </p:spPr>
      </p:pic>
      <p:sp>
        <p:nvSpPr>
          <p:cNvPr id="1048639" name="TextBox 1048638"/>
          <p:cNvSpPr txBox="1"/>
          <p:nvPr/>
        </p:nvSpPr>
        <p:spPr>
          <a:xfrm>
            <a:off x="7937536" y="6313984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12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Content Placeholder 1048598"/>
          <p:cNvSpPr>
            <a:spLocks noGrp="1"/>
          </p:cNvSpPr>
          <p:nvPr>
            <p:ph idx="1"/>
          </p:nvPr>
        </p:nvSpPr>
        <p:spPr>
          <a:xfrm>
            <a:off x="0" y="0"/>
            <a:ext cx="9154336" cy="7030389"/>
          </a:xfrm>
        </p:spPr>
        <p:txBody>
          <a:bodyPr/>
          <a:lstStyle/>
          <a:p>
            <a:endParaRPr lang="en-US"/>
          </a:p>
        </p:txBody>
      </p:sp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4811" y="0"/>
            <a:ext cx="9144000" cy="6328241"/>
          </a:xfrm>
          <a:prstGeom prst="rect">
            <a:avLst/>
          </a:prstGeom>
        </p:spPr>
      </p:pic>
      <p:pic>
        <p:nvPicPr>
          <p:cNvPr id="2097165" name="Picture 209716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10987" cy="2251733"/>
          </a:xfrm>
          <a:prstGeom prst="rect">
            <a:avLst/>
          </a:prstGeom>
        </p:spPr>
      </p:pic>
      <p:sp>
        <p:nvSpPr>
          <p:cNvPr id="1048600" name="TextBox 1048599"/>
          <p:cNvSpPr txBox="1"/>
          <p:nvPr/>
        </p:nvSpPr>
        <p:spPr>
          <a:xfrm>
            <a:off x="8103826" y="6328241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13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Content Placeholder 1048594"/>
          <p:cNvSpPr>
            <a:spLocks noGrp="1"/>
          </p:cNvSpPr>
          <p:nvPr>
            <p:ph idx="1"/>
          </p:nvPr>
        </p:nvSpPr>
        <p:spPr>
          <a:xfrm>
            <a:off x="0" y="0"/>
            <a:ext cx="9666283" cy="6643939"/>
          </a:xfrm>
        </p:spPr>
        <p:txBody>
          <a:bodyPr/>
          <a:lstStyle/>
          <a:p>
            <a:endParaRPr lang="en-US"/>
          </a:p>
        </p:txBody>
      </p:sp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67087" y="0"/>
            <a:ext cx="9468266" cy="6970592"/>
          </a:xfrm>
          <a:prstGeom prst="rect">
            <a:avLst/>
          </a:prstGeom>
        </p:spPr>
      </p:pic>
      <p:pic>
        <p:nvPicPr>
          <p:cNvPr id="2097161" name="Picture 209716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03456" cy="1799669"/>
          </a:xfrm>
          <a:prstGeom prst="rect">
            <a:avLst/>
          </a:prstGeom>
        </p:spPr>
      </p:pic>
      <p:sp>
        <p:nvSpPr>
          <p:cNvPr id="1048596" name="TextBox 1048595"/>
          <p:cNvSpPr txBox="1"/>
          <p:nvPr/>
        </p:nvSpPr>
        <p:spPr>
          <a:xfrm>
            <a:off x="8327785" y="6133399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14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Content Placeholder 1048589"/>
          <p:cNvSpPr>
            <a:spLocks noGrp="1"/>
          </p:cNvSpPr>
          <p:nvPr>
            <p:ph idx="1"/>
          </p:nvPr>
        </p:nvSpPr>
        <p:spPr>
          <a:xfrm>
            <a:off x="-314770" y="-270291"/>
            <a:ext cx="9462248" cy="7128291"/>
          </a:xfrm>
        </p:spPr>
        <p:txBody>
          <a:bodyPr/>
          <a:lstStyle/>
          <a:p>
            <a:endParaRPr lang="en-US"/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314770" y="0"/>
            <a:ext cx="9455295" cy="6873306"/>
          </a:xfrm>
          <a:prstGeom prst="rect">
            <a:avLst/>
          </a:prstGeom>
        </p:spPr>
      </p:pic>
      <p:pic>
        <p:nvPicPr>
          <p:cNvPr id="2097157" name="Picture 209715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60780" cy="1709257"/>
          </a:xfrm>
          <a:prstGeom prst="rect">
            <a:avLst/>
          </a:prstGeom>
        </p:spPr>
      </p:pic>
      <p:sp>
        <p:nvSpPr>
          <p:cNvPr id="1048591" name="TextBox 1048590"/>
          <p:cNvSpPr txBox="1"/>
          <p:nvPr/>
        </p:nvSpPr>
        <p:spPr>
          <a:xfrm>
            <a:off x="8214220" y="634746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1048592" name="TextBox 1048591"/>
          <p:cNvSpPr txBox="1"/>
          <p:nvPr/>
        </p:nvSpPr>
        <p:spPr>
          <a:xfrm>
            <a:off x="3936578" y="5092540"/>
            <a:ext cx="4000000" cy="4978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700">
                <a:solidFill>
                  <a:srgbClr val="000000"/>
                </a:solidFill>
              </a:rPr>
              <a:t>14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Content Placeholder 1048585"/>
          <p:cNvSpPr>
            <a:spLocks noGrp="1"/>
          </p:cNvSpPr>
          <p:nvPr>
            <p:ph idx="1"/>
          </p:nvPr>
        </p:nvSpPr>
        <p:spPr>
          <a:xfrm>
            <a:off x="134535" y="0"/>
            <a:ext cx="8874928" cy="6851590"/>
          </a:xfrm>
        </p:spPr>
        <p:txBody>
          <a:bodyPr/>
          <a:lstStyle/>
          <a:p>
            <a:endParaRPr lang="en-US"/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4534" y="0"/>
            <a:ext cx="1560780" cy="1450937"/>
          </a:xfrm>
          <a:prstGeom prst="rect">
            <a:avLst/>
          </a:prstGeom>
        </p:spPr>
      </p:pic>
      <p:sp>
        <p:nvSpPr>
          <p:cNvPr id="1048587" name="TextBox 1048586"/>
          <p:cNvSpPr txBox="1"/>
          <p:nvPr/>
        </p:nvSpPr>
        <p:spPr>
          <a:xfrm>
            <a:off x="7941695" y="634105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16</a:t>
            </a:r>
          </a:p>
        </p:txBody>
      </p:sp>
      <p:pic>
        <p:nvPicPr>
          <p:cNvPr id="2097209" name="Picture 209720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82631"/>
          </a:xfrm>
          <a:prstGeom prst="rect">
            <a:avLst/>
          </a:prstGeom>
        </p:spPr>
      </p:pic>
      <p:pic>
        <p:nvPicPr>
          <p:cNvPr id="2097210" name="Picture 209720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38603" cy="1709260"/>
          </a:xfrm>
          <a:prstGeom prst="rect">
            <a:avLst/>
          </a:prstGeom>
        </p:spPr>
      </p:pic>
      <p:sp>
        <p:nvSpPr>
          <p:cNvPr id="1048734" name="TextBox 1048733"/>
          <p:cNvSpPr txBox="1"/>
          <p:nvPr/>
        </p:nvSpPr>
        <p:spPr>
          <a:xfrm>
            <a:off x="347539" y="1450937"/>
            <a:ext cx="4000000" cy="7137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300" b="1">
                <a:solidFill>
                  <a:srgbClr val="000000"/>
                </a:solidFill>
              </a:rPr>
              <a:t>.</a:t>
            </a:r>
            <a:endParaRPr lang="en-US" sz="4300">
              <a:solidFill>
                <a:srgbClr val="000000"/>
              </a:solidFill>
            </a:endParaRPr>
          </a:p>
        </p:txBody>
      </p:sp>
      <p:sp>
        <p:nvSpPr>
          <p:cNvPr id="1048735" name="TextBox 1048734"/>
          <p:cNvSpPr txBox="1"/>
          <p:nvPr/>
        </p:nvSpPr>
        <p:spPr>
          <a:xfrm>
            <a:off x="347539" y="2677160"/>
            <a:ext cx="4000000" cy="751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048612"/>
          <p:cNvSpPr>
            <a:spLocks noGrp="1"/>
          </p:cNvSpPr>
          <p:nvPr>
            <p:ph type="title"/>
          </p:nvPr>
        </p:nvSpPr>
        <p:spPr>
          <a:xfrm>
            <a:off x="345582" y="326136"/>
            <a:ext cx="7886700" cy="80467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5500" dirty="0">
                <a:solidFill>
                  <a:srgbClr val="993300"/>
                </a:solidFill>
                <a:latin typeface="+mn-lt"/>
              </a:rPr>
              <a:t>INTRODUCTION</a:t>
            </a:r>
          </a:p>
        </p:txBody>
      </p:sp>
      <p:sp>
        <p:nvSpPr>
          <p:cNvPr id="1048614" name="Content Placeholder 1048613"/>
          <p:cNvSpPr>
            <a:spLocks noGrp="1"/>
          </p:cNvSpPr>
          <p:nvPr>
            <p:ph idx="1"/>
          </p:nvPr>
        </p:nvSpPr>
        <p:spPr>
          <a:xfrm>
            <a:off x="54449" y="1620012"/>
            <a:ext cx="9053390" cy="491185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Buffalo milk is rich in fat content which usually range from 6 to 9 % (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Bhadawari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Milk fat % = 14 % (highest)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is more in demand for making butter and ghee and is priced higher than the cow milk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 ranks first position in Milk production in world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U.P. is the first and Rajasthan is 2nd in India in milk production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Content Placeholder 1048587"/>
          <p:cNvSpPr>
            <a:spLocks noGrp="1"/>
          </p:cNvSpPr>
          <p:nvPr>
            <p:ph idx="1"/>
          </p:nvPr>
        </p:nvSpPr>
        <p:spPr>
          <a:xfrm>
            <a:off x="0" y="0"/>
            <a:ext cx="9107627" cy="7046709"/>
          </a:xfrm>
        </p:spPr>
        <p:txBody>
          <a:bodyPr/>
          <a:lstStyle/>
          <a:p>
            <a:endParaRPr lang="en-US"/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0431" y="-404142"/>
            <a:ext cx="9118058" cy="7262143"/>
          </a:xfrm>
          <a:prstGeom prst="rect">
            <a:avLst/>
          </a:prstGeom>
        </p:spPr>
      </p:pic>
      <p:pic>
        <p:nvPicPr>
          <p:cNvPr id="2097155" name="Picture 209715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08302" cy="1646738"/>
          </a:xfrm>
          <a:prstGeom prst="rect">
            <a:avLst/>
          </a:prstGeom>
        </p:spPr>
      </p:pic>
      <p:sp>
        <p:nvSpPr>
          <p:cNvPr id="1048589" name="TextBox 1048588"/>
          <p:cNvSpPr txBox="1"/>
          <p:nvPr/>
        </p:nvSpPr>
        <p:spPr>
          <a:xfrm>
            <a:off x="8438857" y="6347459"/>
            <a:ext cx="2910468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17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Content Placeholder 1048592"/>
          <p:cNvSpPr>
            <a:spLocks noGrp="1"/>
          </p:cNvSpPr>
          <p:nvPr>
            <p:ph idx="1"/>
          </p:nvPr>
        </p:nvSpPr>
        <p:spPr>
          <a:xfrm>
            <a:off x="0" y="-102382"/>
            <a:ext cx="9002460" cy="6960382"/>
          </a:xfrm>
        </p:spPr>
        <p:txBody>
          <a:bodyPr/>
          <a:lstStyle/>
          <a:p>
            <a:endParaRPr lang="en-US"/>
          </a:p>
        </p:txBody>
      </p:sp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226418" y="0"/>
            <a:ext cx="9455296" cy="7013718"/>
          </a:xfrm>
          <a:prstGeom prst="rect">
            <a:avLst/>
          </a:prstGeom>
        </p:spPr>
      </p:pic>
      <p:pic>
        <p:nvPicPr>
          <p:cNvPr id="2097159" name="Picture 209715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68309" cy="1582541"/>
          </a:xfrm>
          <a:prstGeom prst="rect">
            <a:avLst/>
          </a:prstGeom>
        </p:spPr>
      </p:pic>
      <p:sp>
        <p:nvSpPr>
          <p:cNvPr id="1048594" name="TextBox 1048593"/>
          <p:cNvSpPr txBox="1"/>
          <p:nvPr/>
        </p:nvSpPr>
        <p:spPr>
          <a:xfrm>
            <a:off x="8610819" y="6205381"/>
            <a:ext cx="3234734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18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Content Placeholder 104859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6986"/>
            <a:ext cx="9144000" cy="6904986"/>
          </a:xfrm>
          <a:prstGeom prst="rect">
            <a:avLst/>
          </a:prstGeom>
        </p:spPr>
      </p:pic>
      <p:pic>
        <p:nvPicPr>
          <p:cNvPr id="2097163" name="Picture 209716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78966" cy="1952361"/>
          </a:xfrm>
          <a:prstGeom prst="rect">
            <a:avLst/>
          </a:prstGeom>
        </p:spPr>
      </p:pic>
      <p:sp>
        <p:nvSpPr>
          <p:cNvPr id="1048598" name="TextBox 1048597"/>
          <p:cNvSpPr txBox="1"/>
          <p:nvPr/>
        </p:nvSpPr>
        <p:spPr>
          <a:xfrm>
            <a:off x="7792676" y="6176963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19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Content Placeholder 104863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4" name="Picture 209718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56332"/>
          </a:xfrm>
          <a:prstGeom prst="rect">
            <a:avLst/>
          </a:prstGeom>
        </p:spPr>
      </p:pic>
      <p:pic>
        <p:nvPicPr>
          <p:cNvPr id="2097185" name="Picture 209718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55564" cy="1708201"/>
          </a:xfrm>
          <a:prstGeom prst="rect">
            <a:avLst/>
          </a:prstGeom>
        </p:spPr>
      </p:pic>
      <p:sp>
        <p:nvSpPr>
          <p:cNvPr id="1048641" name="TextBox 1048640"/>
          <p:cNvSpPr txBox="1"/>
          <p:nvPr/>
        </p:nvSpPr>
        <p:spPr>
          <a:xfrm>
            <a:off x="7617572" y="6176962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20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Content Placeholder 104864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6" name="Picture 209718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77452"/>
          </a:xfrm>
          <a:prstGeom prst="rect">
            <a:avLst/>
          </a:prstGeom>
        </p:spPr>
      </p:pic>
      <p:pic>
        <p:nvPicPr>
          <p:cNvPr id="2097187" name="Picture 209718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3803" y="0"/>
            <a:ext cx="2001780" cy="2309855"/>
          </a:xfrm>
          <a:prstGeom prst="rect">
            <a:avLst/>
          </a:prstGeom>
        </p:spPr>
      </p:pic>
      <p:sp>
        <p:nvSpPr>
          <p:cNvPr id="1048643" name="TextBox 1048642"/>
          <p:cNvSpPr txBox="1"/>
          <p:nvPr/>
        </p:nvSpPr>
        <p:spPr>
          <a:xfrm>
            <a:off x="7763994" y="6321937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21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Content Placeholder 104864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8" name="Picture 209718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10"/>
            <a:ext cx="9144000" cy="6858310"/>
          </a:xfrm>
          <a:prstGeom prst="rect">
            <a:avLst/>
          </a:prstGeom>
        </p:spPr>
      </p:pic>
      <p:pic>
        <p:nvPicPr>
          <p:cNvPr id="2097189" name="Picture 209718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49897" cy="2522418"/>
          </a:xfrm>
          <a:prstGeom prst="rect">
            <a:avLst/>
          </a:prstGeom>
        </p:spPr>
      </p:pic>
      <p:sp>
        <p:nvSpPr>
          <p:cNvPr id="1048645" name="TextBox 1048644"/>
          <p:cNvSpPr txBox="1"/>
          <p:nvPr/>
        </p:nvSpPr>
        <p:spPr>
          <a:xfrm>
            <a:off x="7973167" y="6176963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22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Content Placeholder 104864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90" name="Picture 209718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9062" y="-155563"/>
            <a:ext cx="9144000" cy="7169127"/>
          </a:xfrm>
          <a:prstGeom prst="rect">
            <a:avLst/>
          </a:prstGeom>
        </p:spPr>
      </p:pic>
      <p:pic>
        <p:nvPicPr>
          <p:cNvPr id="2097191" name="Picture 209719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9062" y="0"/>
            <a:ext cx="1275425" cy="1604804"/>
          </a:xfrm>
          <a:prstGeom prst="rect">
            <a:avLst/>
          </a:prstGeom>
        </p:spPr>
      </p:pic>
      <p:sp>
        <p:nvSpPr>
          <p:cNvPr id="1048647" name="TextBox 1048646"/>
          <p:cNvSpPr txBox="1"/>
          <p:nvPr/>
        </p:nvSpPr>
        <p:spPr>
          <a:xfrm>
            <a:off x="8147096" y="6176963"/>
            <a:ext cx="4582211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23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Content Placeholder 1048647"/>
          <p:cNvSpPr>
            <a:spLocks noGrp="1"/>
          </p:cNvSpPr>
          <p:nvPr>
            <p:ph idx="1"/>
          </p:nvPr>
        </p:nvSpPr>
        <p:spPr>
          <a:xfrm>
            <a:off x="32000" y="0"/>
            <a:ext cx="9188610" cy="6895802"/>
          </a:xfrm>
        </p:spPr>
        <p:txBody>
          <a:bodyPr/>
          <a:lstStyle/>
          <a:p>
            <a:endParaRPr lang="en-US"/>
          </a:p>
        </p:txBody>
      </p:sp>
      <p:pic>
        <p:nvPicPr>
          <p:cNvPr id="2097192" name="Picture 209719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99556"/>
          </a:xfrm>
          <a:prstGeom prst="rect">
            <a:avLst/>
          </a:prstGeom>
        </p:spPr>
      </p:pic>
      <p:pic>
        <p:nvPicPr>
          <p:cNvPr id="2097193" name="Picture 209719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000" y="0"/>
            <a:ext cx="1910984" cy="1861888"/>
          </a:xfrm>
          <a:prstGeom prst="rect">
            <a:avLst/>
          </a:prstGeom>
        </p:spPr>
      </p:pic>
      <p:sp>
        <p:nvSpPr>
          <p:cNvPr id="1048649" name="TextBox 1048648"/>
          <p:cNvSpPr txBox="1"/>
          <p:nvPr/>
        </p:nvSpPr>
        <p:spPr>
          <a:xfrm>
            <a:off x="7655040" y="6217979"/>
            <a:ext cx="255793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24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Content Placeholder 104864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94" name="Picture 209719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4544" cy="6976635"/>
          </a:xfrm>
          <a:prstGeom prst="rect">
            <a:avLst/>
          </a:prstGeom>
        </p:spPr>
      </p:pic>
      <p:pic>
        <p:nvPicPr>
          <p:cNvPr id="2097195" name="Picture 209719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450"/>
            <a:ext cx="1457015" cy="1722174"/>
          </a:xfrm>
          <a:prstGeom prst="rect">
            <a:avLst/>
          </a:prstGeom>
        </p:spPr>
      </p:pic>
      <p:sp>
        <p:nvSpPr>
          <p:cNvPr id="1048651" name="TextBox 1048650"/>
          <p:cNvSpPr txBox="1"/>
          <p:nvPr/>
        </p:nvSpPr>
        <p:spPr>
          <a:xfrm>
            <a:off x="7705010" y="6347459"/>
            <a:ext cx="2208529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25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extBox 1048651"/>
          <p:cNvSpPr txBox="1"/>
          <p:nvPr/>
        </p:nvSpPr>
        <p:spPr>
          <a:xfrm>
            <a:off x="3428061" y="264534"/>
            <a:ext cx="1937671" cy="5867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800000"/>
                </a:solidFill>
              </a:rPr>
              <a:t>BANNI </a:t>
            </a:r>
            <a:endParaRPr lang="en-US" sz="3400">
              <a:solidFill>
                <a:srgbClr val="000000"/>
              </a:solidFill>
            </a:endParaRPr>
          </a:p>
        </p:txBody>
      </p:sp>
      <p:pic>
        <p:nvPicPr>
          <p:cNvPr id="2097196" name="Picture 209719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43680" y="107952"/>
            <a:ext cx="3927936" cy="4346251"/>
          </a:xfrm>
          <a:prstGeom prst="rect">
            <a:avLst/>
          </a:prstGeom>
        </p:spPr>
      </p:pic>
      <p:pic>
        <p:nvPicPr>
          <p:cNvPr id="2097197" name="Picture 209719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56721" cy="1722174"/>
          </a:xfrm>
          <a:prstGeom prst="rect">
            <a:avLst/>
          </a:prstGeom>
        </p:spPr>
      </p:pic>
      <p:sp>
        <p:nvSpPr>
          <p:cNvPr id="1048653" name="TextBox 1048652"/>
          <p:cNvSpPr txBox="1"/>
          <p:nvPr/>
        </p:nvSpPr>
        <p:spPr>
          <a:xfrm>
            <a:off x="165948" y="3759490"/>
            <a:ext cx="5913074" cy="10439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993300"/>
                </a:solidFill>
              </a:rPr>
              <a:t>Breed local name </a:t>
            </a:r>
            <a:r>
              <a:rPr lang="en-US" sz="2200">
                <a:solidFill>
                  <a:srgbClr val="993300"/>
                </a:solidFill>
              </a:rPr>
              <a:t>-</a:t>
            </a:r>
            <a:r>
              <a:rPr lang="en-US" sz="2200">
                <a:solidFill>
                  <a:srgbClr val="000000"/>
                </a:solidFill>
              </a:rPr>
              <a:t>kutchi or kundi</a:t>
            </a:r>
            <a:endParaRPr lang="en-US" sz="2200">
              <a:solidFill>
                <a:srgbClr val="993300"/>
              </a:solidFill>
            </a:endParaRPr>
          </a:p>
          <a:p>
            <a:r>
              <a:rPr lang="en-US" sz="2200" b="1">
                <a:solidFill>
                  <a:srgbClr val="993300"/>
                </a:solidFill>
              </a:rPr>
              <a:t>Location</a:t>
            </a:r>
            <a:r>
              <a:rPr lang="en-US" sz="2200">
                <a:solidFill>
                  <a:srgbClr val="993300"/>
                </a:solidFill>
              </a:rPr>
              <a:t>-</a:t>
            </a:r>
            <a:r>
              <a:rPr lang="en-US" sz="2200">
                <a:solidFill>
                  <a:srgbClr val="000000"/>
                </a:solidFill>
              </a:rPr>
              <a:t>kutchchha district of Gujarat</a:t>
            </a:r>
            <a:endParaRPr lang="en-US" sz="2200">
              <a:solidFill>
                <a:srgbClr val="993300"/>
              </a:solidFill>
            </a:endParaRPr>
          </a:p>
          <a:p>
            <a:r>
              <a:rPr lang="en-US" sz="2200" b="1">
                <a:solidFill>
                  <a:srgbClr val="993300"/>
                </a:solidFill>
              </a:rPr>
              <a:t>Uses-</a:t>
            </a:r>
            <a:r>
              <a:rPr lang="en-US" sz="2200" b="0">
                <a:solidFill>
                  <a:srgbClr val="000000"/>
                </a:solidFill>
              </a:rPr>
              <a:t>milk</a:t>
            </a:r>
            <a:endParaRPr lang="en-US" sz="2200" b="0">
              <a:solidFill>
                <a:srgbClr val="993300"/>
              </a:solidFill>
            </a:endParaRPr>
          </a:p>
        </p:txBody>
      </p:sp>
      <p:sp>
        <p:nvSpPr>
          <p:cNvPr id="1048654" name="TextBox 1048653"/>
          <p:cNvSpPr txBox="1"/>
          <p:nvPr/>
        </p:nvSpPr>
        <p:spPr>
          <a:xfrm>
            <a:off x="165948" y="4987289"/>
            <a:ext cx="7192382" cy="1615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Physical characters</a:t>
            </a:r>
            <a:endParaRPr lang="en-US" sz="2000" b="1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-Body colour is mostly black some copper col.</a:t>
            </a:r>
          </a:p>
          <a:p>
            <a:r>
              <a:rPr lang="en-US" sz="2000">
                <a:solidFill>
                  <a:srgbClr val="000000"/>
                </a:solidFill>
              </a:rPr>
              <a:t>-Fore head is elongated and straight</a:t>
            </a:r>
          </a:p>
          <a:p>
            <a:r>
              <a:rPr lang="en-US" sz="2000">
                <a:solidFill>
                  <a:srgbClr val="000000"/>
                </a:solidFill>
              </a:rPr>
              <a:t>-Horns are tightly coiled vertically with single to double coiling</a:t>
            </a:r>
          </a:p>
          <a:p>
            <a:r>
              <a:rPr lang="en-US" sz="2000">
                <a:solidFill>
                  <a:srgbClr val="000000"/>
                </a:solidFill>
              </a:rPr>
              <a:t>-Dewlop is absent </a:t>
            </a:r>
          </a:p>
        </p:txBody>
      </p:sp>
      <p:sp>
        <p:nvSpPr>
          <p:cNvPr id="1048655" name="TextBox 1048654"/>
          <p:cNvSpPr txBox="1"/>
          <p:nvPr/>
        </p:nvSpPr>
        <p:spPr>
          <a:xfrm>
            <a:off x="8331962" y="6347460"/>
            <a:ext cx="1624077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26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Content Placeholder 10486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9" name="Picture 209716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88476"/>
          </a:xfrm>
          <a:prstGeom prst="rect">
            <a:avLst/>
          </a:prstGeom>
        </p:spPr>
      </p:pic>
      <p:pic>
        <p:nvPicPr>
          <p:cNvPr id="2097170" name="Picture 209716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81280" cy="1890080"/>
          </a:xfrm>
          <a:prstGeom prst="rect">
            <a:avLst/>
          </a:prstGeom>
        </p:spPr>
      </p:pic>
      <p:sp>
        <p:nvSpPr>
          <p:cNvPr id="1048617" name="TextBox 1048616"/>
          <p:cNvSpPr txBox="1"/>
          <p:nvPr/>
        </p:nvSpPr>
        <p:spPr>
          <a:xfrm>
            <a:off x="8836808" y="6377936"/>
            <a:ext cx="990817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8" name="Picture 209719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13252" cy="1702646"/>
          </a:xfrm>
          <a:prstGeom prst="rect">
            <a:avLst/>
          </a:prstGeom>
        </p:spPr>
      </p:pic>
      <p:pic>
        <p:nvPicPr>
          <p:cNvPr id="2097199" name="Picture 209719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28095" y="-238765"/>
            <a:ext cx="4715904" cy="4892384"/>
          </a:xfrm>
          <a:prstGeom prst="rect">
            <a:avLst/>
          </a:prstGeom>
        </p:spPr>
      </p:pic>
      <p:sp>
        <p:nvSpPr>
          <p:cNvPr id="1048656" name="TextBox 1048655"/>
          <p:cNvSpPr txBox="1"/>
          <p:nvPr/>
        </p:nvSpPr>
        <p:spPr>
          <a:xfrm>
            <a:off x="209640" y="2016760"/>
            <a:ext cx="4833659" cy="16789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</a:rPr>
              <a:t>Productive traits-</a:t>
            </a:r>
            <a:endParaRPr lang="en-US" sz="2200" b="1">
              <a:solidFill>
                <a:srgbClr val="000000"/>
              </a:solidFill>
            </a:endParaRPr>
          </a:p>
          <a:p>
            <a:r>
              <a:rPr lang="en-US" sz="2200">
                <a:solidFill>
                  <a:srgbClr val="000000"/>
                </a:solidFill>
              </a:rPr>
              <a:t>-Calving interval (months)-12-14</a:t>
            </a:r>
          </a:p>
          <a:p>
            <a:r>
              <a:rPr lang="en-US" sz="2200">
                <a:solidFill>
                  <a:srgbClr val="000000"/>
                </a:solidFill>
              </a:rPr>
              <a:t>-Age at first calving (years)-3-3.5</a:t>
            </a:r>
          </a:p>
          <a:p>
            <a:r>
              <a:rPr lang="en-US" sz="2200">
                <a:solidFill>
                  <a:srgbClr val="000000"/>
                </a:solidFill>
              </a:rPr>
              <a:t>-Dry period (days)-71</a:t>
            </a:r>
          </a:p>
          <a:p>
            <a:r>
              <a:rPr lang="en-US" sz="2200">
                <a:solidFill>
                  <a:srgbClr val="000000"/>
                </a:solidFill>
              </a:rPr>
              <a:t>-Service period(days)-60-70</a:t>
            </a:r>
          </a:p>
        </p:txBody>
      </p:sp>
      <p:sp>
        <p:nvSpPr>
          <p:cNvPr id="1048657" name="TextBox 1048656"/>
          <p:cNvSpPr txBox="1"/>
          <p:nvPr/>
        </p:nvSpPr>
        <p:spPr>
          <a:xfrm>
            <a:off x="209639" y="4434045"/>
            <a:ext cx="8624792" cy="21107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</a:rPr>
              <a:t>Milk information</a:t>
            </a:r>
            <a:endParaRPr lang="en-US" sz="3800" b="1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-Milk yield per lactation (kg)-2500-2700</a:t>
            </a:r>
            <a:endParaRPr lang="en-US" sz="3800">
              <a:solidFill>
                <a:srgbClr val="000000"/>
              </a:solidFill>
            </a:endParaRPr>
          </a:p>
          <a:p>
            <a:r>
              <a:rPr lang="en-US" sz="3800">
                <a:solidFill>
                  <a:srgbClr val="000000"/>
                </a:solidFill>
              </a:rPr>
              <a:t>-</a:t>
            </a:r>
            <a:r>
              <a:rPr lang="en-US" sz="3200" b="0">
                <a:solidFill>
                  <a:srgbClr val="000000"/>
                </a:solidFill>
              </a:rPr>
              <a:t>Lactation length day-290-295</a:t>
            </a:r>
            <a:endParaRPr lang="en-US" sz="3800">
              <a:solidFill>
                <a:srgbClr val="000000"/>
              </a:solidFill>
            </a:endParaRPr>
          </a:p>
          <a:p>
            <a:r>
              <a:rPr lang="en-US" sz="3200" b="0">
                <a:solidFill>
                  <a:srgbClr val="000000"/>
                </a:solidFill>
              </a:rPr>
              <a:t>-Milk fat % -7-8 </a:t>
            </a:r>
            <a:endParaRPr lang="en-US" sz="3800">
              <a:solidFill>
                <a:srgbClr val="000000"/>
              </a:solidFill>
            </a:endParaRPr>
          </a:p>
        </p:txBody>
      </p:sp>
      <p:sp>
        <p:nvSpPr>
          <p:cNvPr id="1048658" name="TextBox 1048657"/>
          <p:cNvSpPr txBox="1"/>
          <p:nvPr/>
        </p:nvSpPr>
        <p:spPr>
          <a:xfrm>
            <a:off x="8076591" y="6289515"/>
            <a:ext cx="2462638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27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extBox 1048658"/>
          <p:cNvSpPr txBox="1"/>
          <p:nvPr/>
        </p:nvSpPr>
        <p:spPr>
          <a:xfrm>
            <a:off x="2843809" y="158374"/>
            <a:ext cx="2638084" cy="6248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6600"/>
                </a:solidFill>
              </a:rPr>
              <a:t>CHILIKA</a:t>
            </a: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2097200" name="Picture 209719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73238" y="0"/>
            <a:ext cx="4291113" cy="3657626"/>
          </a:xfrm>
          <a:prstGeom prst="rect">
            <a:avLst/>
          </a:prstGeom>
        </p:spPr>
      </p:pic>
      <p:pic>
        <p:nvPicPr>
          <p:cNvPr id="2097201" name="Picture 209720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704"/>
            <a:ext cx="2805959" cy="2238817"/>
          </a:xfrm>
          <a:prstGeom prst="rect">
            <a:avLst/>
          </a:prstGeom>
        </p:spPr>
      </p:pic>
      <p:sp>
        <p:nvSpPr>
          <p:cNvPr id="1048660" name="TextBox 1048659"/>
          <p:cNvSpPr txBox="1"/>
          <p:nvPr/>
        </p:nvSpPr>
        <p:spPr>
          <a:xfrm>
            <a:off x="162851" y="3592454"/>
            <a:ext cx="8325703" cy="11201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300" b="1">
                <a:solidFill>
                  <a:srgbClr val="993300"/>
                </a:solidFill>
              </a:rPr>
              <a:t>Breed local names-</a:t>
            </a:r>
            <a:r>
              <a:rPr lang="en-US" sz="2300" b="0">
                <a:solidFill>
                  <a:srgbClr val="000000"/>
                </a:solidFill>
              </a:rPr>
              <a:t> Desi</a:t>
            </a:r>
            <a:endParaRPr lang="en-US" sz="2300">
              <a:solidFill>
                <a:srgbClr val="000000"/>
              </a:solidFill>
            </a:endParaRPr>
          </a:p>
          <a:p>
            <a:r>
              <a:rPr lang="en-US" sz="2300" b="1">
                <a:solidFill>
                  <a:srgbClr val="800000"/>
                </a:solidFill>
              </a:rPr>
              <a:t>Location</a:t>
            </a:r>
            <a:r>
              <a:rPr lang="en-US" sz="2300" b="0">
                <a:solidFill>
                  <a:srgbClr val="800000"/>
                </a:solidFill>
              </a:rPr>
              <a:t>-</a:t>
            </a:r>
            <a:r>
              <a:rPr lang="en-US" sz="2300" b="0">
                <a:solidFill>
                  <a:srgbClr val="000000"/>
                </a:solidFill>
              </a:rPr>
              <a:t>Cuttack Ganjam puri and khurda district of Odisha</a:t>
            </a:r>
          </a:p>
          <a:p>
            <a:r>
              <a:rPr lang="en-US" sz="2300" b="0">
                <a:solidFill>
                  <a:srgbClr val="000000"/>
                </a:solidFill>
              </a:rPr>
              <a:t> </a:t>
            </a:r>
            <a:r>
              <a:rPr lang="en-US" sz="2300" b="1">
                <a:solidFill>
                  <a:srgbClr val="800000"/>
                </a:solidFill>
              </a:rPr>
              <a:t>Uses-</a:t>
            </a:r>
            <a:r>
              <a:rPr lang="en-US" sz="2300" b="0">
                <a:solidFill>
                  <a:srgbClr val="000000"/>
                </a:solidFill>
              </a:rPr>
              <a:t>milk manure and draught</a:t>
            </a:r>
          </a:p>
        </p:txBody>
      </p:sp>
      <p:sp>
        <p:nvSpPr>
          <p:cNvPr id="1048661" name="TextBox 1048660"/>
          <p:cNvSpPr txBox="1"/>
          <p:nvPr/>
        </p:nvSpPr>
        <p:spPr>
          <a:xfrm>
            <a:off x="162851" y="4712594"/>
            <a:ext cx="9093791" cy="19583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300" b="1">
                <a:solidFill>
                  <a:srgbClr val="800000"/>
                </a:solidFill>
              </a:rPr>
              <a:t>Physical characters-</a:t>
            </a:r>
            <a:endParaRPr lang="en-US" sz="3300">
              <a:solidFill>
                <a:srgbClr val="000000"/>
              </a:solidFill>
            </a:endParaRPr>
          </a:p>
          <a:p>
            <a:r>
              <a:rPr lang="en-US" sz="3100" b="0">
                <a:solidFill>
                  <a:srgbClr val="000000"/>
                </a:solidFill>
              </a:rPr>
              <a:t>Body colour is brownish black or blck</a:t>
            </a:r>
            <a:endParaRPr lang="en-US" sz="3300">
              <a:solidFill>
                <a:srgbClr val="000000"/>
              </a:solidFill>
            </a:endParaRPr>
          </a:p>
          <a:p>
            <a:r>
              <a:rPr lang="en-US" sz="3100" b="0">
                <a:solidFill>
                  <a:srgbClr val="000000"/>
                </a:solidFill>
              </a:rPr>
              <a:t>Horns are black straight curved upward and </a:t>
            </a:r>
            <a:r>
              <a:rPr lang="en-US" sz="2900" b="0">
                <a:solidFill>
                  <a:srgbClr val="000000"/>
                </a:solidFill>
              </a:rPr>
              <a:t>inward</a:t>
            </a:r>
            <a:endParaRPr lang="en-US" sz="3300">
              <a:solidFill>
                <a:srgbClr val="000000"/>
              </a:solidFill>
            </a:endParaRPr>
          </a:p>
          <a:p>
            <a:r>
              <a:rPr lang="en-US" sz="2900" b="0">
                <a:solidFill>
                  <a:srgbClr val="000000"/>
                </a:solidFill>
              </a:rPr>
              <a:t>Body size is small and compect</a:t>
            </a:r>
            <a:r>
              <a:rPr lang="en-US" sz="3100" b="0">
                <a:solidFill>
                  <a:srgbClr val="000000"/>
                </a:solidFill>
              </a:rPr>
              <a:t> </a:t>
            </a: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1048662" name="TextBox 1048661"/>
          <p:cNvSpPr txBox="1"/>
          <p:nvPr/>
        </p:nvSpPr>
        <p:spPr>
          <a:xfrm>
            <a:off x="7937147" y="6415665"/>
            <a:ext cx="2054407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28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2" name="Picture 209720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19560" cy="1902998"/>
          </a:xfrm>
          <a:prstGeom prst="rect">
            <a:avLst/>
          </a:prstGeom>
        </p:spPr>
      </p:pic>
      <p:pic>
        <p:nvPicPr>
          <p:cNvPr id="2097203" name="Picture 209720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81754"/>
            <a:ext cx="4436833" cy="4675929"/>
          </a:xfrm>
          <a:prstGeom prst="rect">
            <a:avLst/>
          </a:prstGeom>
        </p:spPr>
      </p:pic>
      <p:sp>
        <p:nvSpPr>
          <p:cNvPr id="1048663" name="TextBox 1048662"/>
          <p:cNvSpPr txBox="1"/>
          <p:nvPr/>
        </p:nvSpPr>
        <p:spPr>
          <a:xfrm>
            <a:off x="0" y="2470316"/>
            <a:ext cx="8189511" cy="15138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6600"/>
                </a:solidFill>
              </a:rPr>
              <a:t>Productive traits-</a:t>
            </a:r>
            <a:endParaRPr lang="en-US" sz="2400">
              <a:solidFill>
                <a:srgbClr val="000000"/>
              </a:solidFill>
            </a:endParaRPr>
          </a:p>
          <a:p>
            <a:r>
              <a:rPr lang="en-US" sz="2400" b="0">
                <a:solidFill>
                  <a:srgbClr val="000000"/>
                </a:solidFill>
              </a:rPr>
              <a:t>Calving interval(months)- 14</a:t>
            </a:r>
            <a:endParaRPr lang="en-US" sz="2400">
              <a:solidFill>
                <a:srgbClr val="000000"/>
              </a:solidFill>
            </a:endParaRPr>
          </a:p>
          <a:p>
            <a:r>
              <a:rPr lang="en-US" sz="2400" b="0">
                <a:solidFill>
                  <a:srgbClr val="000000"/>
                </a:solidFill>
              </a:rPr>
              <a:t>Age at first calving(years)-3.5</a:t>
            </a:r>
            <a:endParaRPr lang="en-US" sz="2400">
              <a:solidFill>
                <a:srgbClr val="000000"/>
              </a:solidFill>
            </a:endParaRPr>
          </a:p>
          <a:p>
            <a:r>
              <a:rPr lang="en-US" sz="2400" b="0">
                <a:solidFill>
                  <a:srgbClr val="000000"/>
                </a:solidFill>
              </a:rPr>
              <a:t>Service period(days)- 116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48664" name="TextBox 1048663"/>
          <p:cNvSpPr txBox="1"/>
          <p:nvPr/>
        </p:nvSpPr>
        <p:spPr>
          <a:xfrm>
            <a:off x="0" y="4441356"/>
            <a:ext cx="8009274" cy="20599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6600"/>
                </a:solidFill>
              </a:rPr>
              <a:t>Productive traits-</a:t>
            </a:r>
            <a:endParaRPr lang="en-US" sz="3500">
              <a:solidFill>
                <a:srgbClr val="000000"/>
              </a:solidFill>
            </a:endParaRPr>
          </a:p>
          <a:p>
            <a:r>
              <a:rPr lang="en-US" sz="3200" b="0">
                <a:solidFill>
                  <a:srgbClr val="000000"/>
                </a:solidFill>
              </a:rPr>
              <a:t>Milk yield per lactation(kg)- 440-500</a:t>
            </a:r>
            <a:endParaRPr lang="en-US" sz="3500">
              <a:solidFill>
                <a:srgbClr val="000000"/>
              </a:solidFill>
            </a:endParaRPr>
          </a:p>
          <a:p>
            <a:r>
              <a:rPr lang="en-US" sz="3200" b="0">
                <a:solidFill>
                  <a:srgbClr val="000000"/>
                </a:solidFill>
              </a:rPr>
              <a:t>Lactation length (days)- 234</a:t>
            </a:r>
            <a:endParaRPr lang="en-US" sz="3500">
              <a:solidFill>
                <a:srgbClr val="000000"/>
              </a:solidFill>
            </a:endParaRPr>
          </a:p>
          <a:p>
            <a:r>
              <a:rPr lang="en-US" sz="3200" b="0">
                <a:solidFill>
                  <a:srgbClr val="000000"/>
                </a:solidFill>
              </a:rPr>
              <a:t>Milk fat % -8.5-8.8</a:t>
            </a:r>
            <a:endParaRPr lang="en-US" sz="3500">
              <a:solidFill>
                <a:srgbClr val="000000"/>
              </a:solidFill>
            </a:endParaRPr>
          </a:p>
        </p:txBody>
      </p:sp>
      <p:sp>
        <p:nvSpPr>
          <p:cNvPr id="1048665" name="TextBox 1048664"/>
          <p:cNvSpPr txBox="1"/>
          <p:nvPr/>
        </p:nvSpPr>
        <p:spPr>
          <a:xfrm>
            <a:off x="8009274" y="6347460"/>
            <a:ext cx="2508379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29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extBox 1048665"/>
          <p:cNvSpPr txBox="1"/>
          <p:nvPr/>
        </p:nvSpPr>
        <p:spPr>
          <a:xfrm>
            <a:off x="2457743" y="494784"/>
            <a:ext cx="4000000" cy="637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700" b="1">
                <a:solidFill>
                  <a:srgbClr val="993300"/>
                </a:solidFill>
              </a:rPr>
              <a:t>KALAHANDI</a:t>
            </a:r>
          </a:p>
        </p:txBody>
      </p:sp>
      <p:pic>
        <p:nvPicPr>
          <p:cNvPr id="2097204" name="Picture 209720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85458" cy="2264648"/>
          </a:xfrm>
          <a:prstGeom prst="rect">
            <a:avLst/>
          </a:prstGeom>
        </p:spPr>
      </p:pic>
      <p:pic>
        <p:nvPicPr>
          <p:cNvPr id="2097205" name="Picture 209720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271740" y="0"/>
            <a:ext cx="3643746" cy="3399646"/>
          </a:xfrm>
          <a:prstGeom prst="rect">
            <a:avLst/>
          </a:prstGeom>
        </p:spPr>
      </p:pic>
      <p:sp>
        <p:nvSpPr>
          <p:cNvPr id="1048667" name="TextBox 1048666"/>
          <p:cNvSpPr txBox="1"/>
          <p:nvPr/>
        </p:nvSpPr>
        <p:spPr>
          <a:xfrm>
            <a:off x="267536" y="3020522"/>
            <a:ext cx="6231640" cy="1005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Breed local name.-</a:t>
            </a:r>
            <a:r>
              <a:rPr lang="en-US" sz="2000" b="0">
                <a:solidFill>
                  <a:srgbClr val="000000"/>
                </a:solidFill>
              </a:rPr>
              <a:t>Deshi</a:t>
            </a:r>
            <a:endParaRPr lang="en-US" sz="2000">
              <a:solidFill>
                <a:srgbClr val="0070C0"/>
              </a:solidFill>
            </a:endParaRPr>
          </a:p>
          <a:p>
            <a:r>
              <a:rPr lang="en-US" sz="2000" b="1">
                <a:solidFill>
                  <a:srgbClr val="0070C0"/>
                </a:solidFill>
              </a:rPr>
              <a:t>Location-</a:t>
            </a:r>
            <a:r>
              <a:rPr lang="en-US" sz="2000" b="0">
                <a:solidFill>
                  <a:srgbClr val="000000"/>
                </a:solidFill>
              </a:rPr>
              <a:t>Kalahandi and Rayagada district of odisha</a:t>
            </a:r>
            <a:endParaRPr lang="en-US" sz="2000">
              <a:solidFill>
                <a:srgbClr val="0070C0"/>
              </a:solidFill>
            </a:endParaRPr>
          </a:p>
          <a:p>
            <a:r>
              <a:rPr lang="en-US" sz="2000" b="1">
                <a:solidFill>
                  <a:srgbClr val="0070C0"/>
                </a:solidFill>
              </a:rPr>
              <a:t>Uses-</a:t>
            </a:r>
            <a:r>
              <a:rPr lang="en-US" sz="2000" b="0">
                <a:solidFill>
                  <a:srgbClr val="000000"/>
                </a:solidFill>
              </a:rPr>
              <a:t>Milk,Cultivation and transporation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1048668" name="TextBox 1048667"/>
          <p:cNvSpPr txBox="1"/>
          <p:nvPr/>
        </p:nvSpPr>
        <p:spPr>
          <a:xfrm>
            <a:off x="267536" y="4026362"/>
            <a:ext cx="8291635" cy="25679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300" b="1">
                <a:solidFill>
                  <a:srgbClr val="0070C0"/>
                </a:solidFill>
              </a:rPr>
              <a:t>Physical characters-</a:t>
            </a:r>
            <a:endParaRPr lang="en-US" sz="3300">
              <a:solidFill>
                <a:srgbClr val="000000"/>
              </a:solidFill>
            </a:endParaRPr>
          </a:p>
          <a:p>
            <a:r>
              <a:rPr lang="en-US" sz="3300">
                <a:solidFill>
                  <a:srgbClr val="000000"/>
                </a:solidFill>
              </a:rPr>
              <a:t>-Body colour is Gray,black gray,ash gray</a:t>
            </a:r>
          </a:p>
          <a:p>
            <a:r>
              <a:rPr lang="en-US" sz="3300">
                <a:solidFill>
                  <a:srgbClr val="000000"/>
                </a:solidFill>
              </a:rPr>
              <a:t>-Horn broad and half corved runing back ward at tips</a:t>
            </a:r>
          </a:p>
          <a:p>
            <a:r>
              <a:rPr lang="en-US" sz="3300">
                <a:solidFill>
                  <a:srgbClr val="000000"/>
                </a:solidFill>
              </a:rPr>
              <a:t>-Body large strong with massive body</a:t>
            </a:r>
          </a:p>
        </p:txBody>
      </p:sp>
      <p:sp>
        <p:nvSpPr>
          <p:cNvPr id="1048669" name="TextBox 1048668"/>
          <p:cNvSpPr txBox="1"/>
          <p:nvPr/>
        </p:nvSpPr>
        <p:spPr>
          <a:xfrm>
            <a:off x="8129768" y="6339031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30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6" name="Picture 209720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42584" cy="1943631"/>
          </a:xfrm>
          <a:prstGeom prst="rect">
            <a:avLst/>
          </a:prstGeom>
        </p:spPr>
      </p:pic>
      <p:pic>
        <p:nvPicPr>
          <p:cNvPr id="2097207" name="Picture 209720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25416" y="48976"/>
            <a:ext cx="3990070" cy="4271210"/>
          </a:xfrm>
          <a:prstGeom prst="rect">
            <a:avLst/>
          </a:prstGeom>
        </p:spPr>
      </p:pic>
      <p:sp>
        <p:nvSpPr>
          <p:cNvPr id="1048670" name="TextBox 1048669"/>
          <p:cNvSpPr txBox="1"/>
          <p:nvPr/>
        </p:nvSpPr>
        <p:spPr>
          <a:xfrm>
            <a:off x="42583" y="2379488"/>
            <a:ext cx="7683656" cy="1996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Productive traits-</a:t>
            </a:r>
            <a:endParaRPr lang="en-US" sz="2600">
              <a:solidFill>
                <a:srgbClr val="000000"/>
              </a:solidFill>
            </a:endParaRPr>
          </a:p>
          <a:p>
            <a:r>
              <a:rPr lang="en-US" sz="2600" b="0">
                <a:solidFill>
                  <a:srgbClr val="000000"/>
                </a:solidFill>
              </a:rPr>
              <a:t>-Age of puberty(years)- 3.15</a:t>
            </a:r>
            <a:endParaRPr lang="en-US" sz="2600">
              <a:solidFill>
                <a:srgbClr val="000000"/>
              </a:solidFill>
            </a:endParaRPr>
          </a:p>
          <a:p>
            <a:r>
              <a:rPr lang="en-US" sz="2600" b="0">
                <a:solidFill>
                  <a:srgbClr val="000000"/>
                </a:solidFill>
              </a:rPr>
              <a:t>-Age of first calving(years) - 4.14</a:t>
            </a:r>
            <a:endParaRPr lang="en-US" sz="2600">
              <a:solidFill>
                <a:srgbClr val="000000"/>
              </a:solidFill>
            </a:endParaRPr>
          </a:p>
          <a:p>
            <a:r>
              <a:rPr lang="en-US" sz="2600" b="0">
                <a:solidFill>
                  <a:srgbClr val="000000"/>
                </a:solidFill>
              </a:rPr>
              <a:t>-Calving interval(months)- 17</a:t>
            </a:r>
            <a:endParaRPr lang="en-US" sz="2600">
              <a:solidFill>
                <a:srgbClr val="000000"/>
              </a:solidFill>
            </a:endParaRPr>
          </a:p>
          <a:p>
            <a:r>
              <a:rPr lang="en-US" sz="2600">
                <a:solidFill>
                  <a:srgbClr val="000000"/>
                </a:solidFill>
              </a:rPr>
              <a:t>-Service period(month)- 7.4</a:t>
            </a:r>
          </a:p>
        </p:txBody>
      </p:sp>
      <p:sp>
        <p:nvSpPr>
          <p:cNvPr id="1048671" name="TextBox 1048670"/>
          <p:cNvSpPr txBox="1"/>
          <p:nvPr/>
        </p:nvSpPr>
        <p:spPr>
          <a:xfrm>
            <a:off x="180173" y="4375929"/>
            <a:ext cx="7605833" cy="1767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Milk information-</a:t>
            </a:r>
            <a:endParaRPr lang="en-US" sz="2800">
              <a:solidFill>
                <a:srgbClr val="000000"/>
              </a:solidFill>
            </a:endParaRPr>
          </a:p>
          <a:p>
            <a:r>
              <a:rPr lang="en-US" sz="2800" b="0">
                <a:solidFill>
                  <a:srgbClr val="000000"/>
                </a:solidFill>
              </a:rPr>
              <a:t>-Milk yield per lactation(kg)- 680-912</a:t>
            </a:r>
            <a:endParaRPr lang="en-US" sz="2800">
              <a:solidFill>
                <a:srgbClr val="000000"/>
              </a:solidFill>
            </a:endParaRPr>
          </a:p>
          <a:p>
            <a:r>
              <a:rPr lang="en-US" sz="2800" b="0">
                <a:solidFill>
                  <a:srgbClr val="000000"/>
                </a:solidFill>
              </a:rPr>
              <a:t>-Lactation length (days)- 276</a:t>
            </a:r>
            <a:endParaRPr lang="en-US" sz="2800">
              <a:solidFill>
                <a:srgbClr val="000000"/>
              </a:solidFill>
            </a:endParaRPr>
          </a:p>
          <a:p>
            <a:r>
              <a:rPr lang="en-US" sz="2800" b="0">
                <a:solidFill>
                  <a:srgbClr val="000000"/>
                </a:solidFill>
              </a:rPr>
              <a:t>-Milk fat %- 7-8.6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048672" name="TextBox 1048671"/>
          <p:cNvSpPr txBox="1"/>
          <p:nvPr/>
        </p:nvSpPr>
        <p:spPr>
          <a:xfrm>
            <a:off x="7726239" y="6143769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31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extBox 1048672"/>
          <p:cNvSpPr txBox="1"/>
          <p:nvPr/>
        </p:nvSpPr>
        <p:spPr>
          <a:xfrm>
            <a:off x="2351498" y="284154"/>
            <a:ext cx="4000000" cy="701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100" b="1">
                <a:solidFill>
                  <a:srgbClr val="0000FF"/>
                </a:solidFill>
              </a:rPr>
              <a:t>CONCLUSION</a:t>
            </a:r>
            <a:endParaRPr lang="en-US" sz="4100">
              <a:solidFill>
                <a:srgbClr val="000000"/>
              </a:solidFill>
            </a:endParaRPr>
          </a:p>
        </p:txBody>
      </p:sp>
      <p:sp>
        <p:nvSpPr>
          <p:cNvPr id="1048674" name="TextBox 1048673"/>
          <p:cNvSpPr txBox="1"/>
          <p:nvPr/>
        </p:nvSpPr>
        <p:spPr>
          <a:xfrm>
            <a:off x="366994" y="1245400"/>
            <a:ext cx="8410011" cy="5171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7030A0"/>
                </a:solidFill>
              </a:rPr>
              <a:t>-Milk yield per laction is highest in murrah</a:t>
            </a:r>
            <a:endParaRPr lang="en-US" sz="3400">
              <a:solidFill>
                <a:srgbClr val="000000"/>
              </a:solidFill>
            </a:endParaRPr>
          </a:p>
          <a:p>
            <a:r>
              <a:rPr lang="en-US" sz="3400">
                <a:solidFill>
                  <a:srgbClr val="7030A0"/>
                </a:solidFill>
              </a:rPr>
              <a:t>-Bhadawri milk highest fat contant 14 %</a:t>
            </a:r>
            <a:endParaRPr lang="en-US" sz="3400">
              <a:solidFill>
                <a:srgbClr val="000000"/>
              </a:solidFill>
            </a:endParaRPr>
          </a:p>
          <a:p>
            <a:r>
              <a:rPr lang="en-US" sz="3400">
                <a:solidFill>
                  <a:srgbClr val="7030A0"/>
                </a:solidFill>
              </a:rPr>
              <a:t>-Toda thick hair coat is found all over the body</a:t>
            </a:r>
            <a:endParaRPr lang="en-US" sz="3400">
              <a:solidFill>
                <a:srgbClr val="000000"/>
              </a:solidFill>
            </a:endParaRPr>
          </a:p>
          <a:p>
            <a:r>
              <a:rPr lang="en-US" sz="3400">
                <a:solidFill>
                  <a:srgbClr val="7030A0"/>
                </a:solidFill>
              </a:rPr>
              <a:t>-Jaffarabadi is the heaviest and massive body</a:t>
            </a:r>
            <a:endParaRPr lang="en-US" sz="3400">
              <a:solidFill>
                <a:srgbClr val="000000"/>
              </a:solidFill>
            </a:endParaRPr>
          </a:p>
          <a:p>
            <a:r>
              <a:rPr lang="en-US" sz="3400">
                <a:solidFill>
                  <a:srgbClr val="7030A0"/>
                </a:solidFill>
              </a:rPr>
              <a:t>-The chilika buffalo are endowed with the unique quality of entering deep into the salty water of the lack</a:t>
            </a:r>
            <a:endParaRPr lang="en-US" sz="3400">
              <a:solidFill>
                <a:srgbClr val="000000"/>
              </a:solidFill>
            </a:endParaRPr>
          </a:p>
          <a:p>
            <a:r>
              <a:rPr lang="en-US" sz="3400">
                <a:solidFill>
                  <a:srgbClr val="7030A0"/>
                </a:solidFill>
              </a:rPr>
              <a:t>-Mehsana is the cross of surti and murrah </a:t>
            </a:r>
            <a:endParaRPr lang="en-US" sz="3400">
              <a:solidFill>
                <a:srgbClr val="000000"/>
              </a:solidFill>
            </a:endParaRPr>
          </a:p>
        </p:txBody>
      </p:sp>
      <p:sp>
        <p:nvSpPr>
          <p:cNvPr id="1048675" name="TextBox 1048674"/>
          <p:cNvSpPr txBox="1"/>
          <p:nvPr/>
        </p:nvSpPr>
        <p:spPr>
          <a:xfrm>
            <a:off x="8324823" y="6347459"/>
            <a:ext cx="3240631" cy="5105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32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extBox 1048675"/>
          <p:cNvSpPr txBox="1"/>
          <p:nvPr/>
        </p:nvSpPr>
        <p:spPr>
          <a:xfrm>
            <a:off x="2442294" y="3700237"/>
            <a:ext cx="4933885" cy="1285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8100" b="1">
                <a:solidFill>
                  <a:srgbClr val="FFFFFF"/>
                </a:solidFill>
              </a:rPr>
              <a:t>Thank you</a:t>
            </a:r>
            <a:endParaRPr lang="en-US" sz="8100" b="1">
              <a:solidFill>
                <a:srgbClr val="000000"/>
              </a:solidFill>
            </a:endParaRPr>
          </a:p>
        </p:txBody>
      </p:sp>
      <p:sp>
        <p:nvSpPr>
          <p:cNvPr id="1048677" name="TextBox 1048676"/>
          <p:cNvSpPr txBox="1"/>
          <p:nvPr/>
        </p:nvSpPr>
        <p:spPr>
          <a:xfrm>
            <a:off x="7876985" y="6076221"/>
            <a:ext cx="2171142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33</a:t>
            </a: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2097208" name="Picture 209720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66863" y="49805"/>
            <a:ext cx="9270460" cy="7313781"/>
          </a:xfrm>
          <a:prstGeom prst="rect">
            <a:avLst/>
          </a:prstGeom>
        </p:spPr>
      </p:pic>
      <p:sp>
        <p:nvSpPr>
          <p:cNvPr id="1048678" name="TextBox 1048677"/>
          <p:cNvSpPr txBox="1"/>
          <p:nvPr/>
        </p:nvSpPr>
        <p:spPr>
          <a:xfrm>
            <a:off x="2199839" y="4930681"/>
            <a:ext cx="5828857" cy="1145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7100" b="1">
                <a:solidFill>
                  <a:srgbClr val="C00000"/>
                </a:solidFill>
              </a:rPr>
              <a:t>THANK YOU</a:t>
            </a:r>
            <a:endParaRPr lang="en-US" sz="7100" b="1">
              <a:solidFill>
                <a:srgbClr val="000000"/>
              </a:solidFill>
            </a:endParaRPr>
          </a:p>
        </p:txBody>
      </p:sp>
      <p:sp>
        <p:nvSpPr>
          <p:cNvPr id="1048679" name="TextBox 1048678"/>
          <p:cNvSpPr txBox="1"/>
          <p:nvPr/>
        </p:nvSpPr>
        <p:spPr>
          <a:xfrm>
            <a:off x="7889954" y="6331491"/>
            <a:ext cx="2158172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33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C5FE7C-05E7-48F3-A66B-379743B8A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06" y="818595"/>
            <a:ext cx="7985788" cy="2322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DD188F-2C9F-4331-BEEB-BE5F67C57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8" y="3140766"/>
            <a:ext cx="7485875" cy="272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7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04995F-E5C8-4BE1-AD08-7CF53633E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46" y="187372"/>
            <a:ext cx="7658308" cy="2999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C0B7C0-AC9D-4AA8-AF33-90A9A1177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46" y="3346704"/>
            <a:ext cx="7658308" cy="332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7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0486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100"/>
              <a:t>Classifaction of buffalo</a:t>
            </a:r>
          </a:p>
        </p:txBody>
      </p:sp>
      <p:sp>
        <p:nvSpPr>
          <p:cNvPr id="1048619" name="Content Placeholder 1048618"/>
          <p:cNvSpPr>
            <a:spLocks noGrp="1"/>
          </p:cNvSpPr>
          <p:nvPr>
            <p:ph idx="1"/>
          </p:nvPr>
        </p:nvSpPr>
        <p:spPr>
          <a:xfrm>
            <a:off x="278443" y="1376505"/>
            <a:ext cx="8236907" cy="5481494"/>
          </a:xfrm>
        </p:spPr>
        <p:txBody>
          <a:bodyPr>
            <a:noAutofit/>
          </a:bodyPr>
          <a:lstStyle/>
          <a:p>
            <a:endParaRPr lang="en-US" sz="2900"/>
          </a:p>
          <a:p>
            <a:pPr marL="0" indent="0">
              <a:buNone/>
            </a:pPr>
            <a:r>
              <a:rPr lang="en-US" sz="2900"/>
              <a:t>.main two categories namely-</a:t>
            </a:r>
          </a:p>
          <a:p>
            <a:pPr marL="0" indent="0">
              <a:buNone/>
            </a:pPr>
            <a:r>
              <a:rPr lang="en-US" sz="2900"/>
              <a:t> </a:t>
            </a:r>
            <a:r>
              <a:rPr lang="en-US" sz="2900">
                <a:solidFill>
                  <a:srgbClr val="FF6600"/>
                </a:solidFill>
              </a:rPr>
              <a:t> 1.Raverine buffaloes</a:t>
            </a:r>
            <a:endParaRPr lang="en-US" sz="2900"/>
          </a:p>
          <a:p>
            <a:pPr marL="0" indent="0">
              <a:buNone/>
            </a:pPr>
            <a:r>
              <a:rPr lang="en-US" sz="2900">
                <a:solidFill>
                  <a:srgbClr val="FF6600"/>
                </a:solidFill>
              </a:rPr>
              <a:t>  2.Swamp buffaloes</a:t>
            </a:r>
            <a:endParaRPr lang="en-US" sz="2900"/>
          </a:p>
          <a:p>
            <a:pPr marL="0" indent="0">
              <a:buNone/>
            </a:pPr>
            <a:r>
              <a:rPr lang="en-US" sz="2900">
                <a:solidFill>
                  <a:srgbClr val="000000"/>
                </a:solidFill>
              </a:rPr>
              <a:t> .The classification based on varation In</a:t>
            </a:r>
            <a:endParaRPr lang="en-US" sz="2900"/>
          </a:p>
          <a:p>
            <a:pPr marL="0" indent="0">
              <a:buNone/>
            </a:pPr>
            <a:r>
              <a:rPr lang="en-US" sz="2900">
                <a:solidFill>
                  <a:srgbClr val="000000"/>
                </a:solidFill>
              </a:rPr>
              <a:t>  Their</a:t>
            </a:r>
            <a:r>
              <a:rPr lang="en-US" sz="2900">
                <a:solidFill>
                  <a:srgbClr val="993300"/>
                </a:solidFill>
              </a:rPr>
              <a:t> Habitat and Genome</a:t>
            </a:r>
          </a:p>
          <a:p>
            <a:pPr marL="0" indent="0">
              <a:buNone/>
            </a:pPr>
            <a:r>
              <a:rPr lang="en-US" sz="2900">
                <a:solidFill>
                  <a:srgbClr val="000000"/>
                </a:solidFill>
              </a:rPr>
              <a:t> .Riverine buffaloes are massive in size mostly   with  Cureld horns having 50 chromosomes  </a:t>
            </a:r>
            <a:endParaRPr lang="en-US" sz="2900"/>
          </a:p>
          <a:p>
            <a:pPr marL="0" indent="0">
              <a:buNone/>
            </a:pPr>
            <a:r>
              <a:rPr lang="en-US" sz="2900">
                <a:solidFill>
                  <a:srgbClr val="000000"/>
                </a:solidFill>
              </a:rPr>
              <a:t> .Swamp buffaloes are stocky animals with marshy land habits And  have 48 chromosomes.  </a:t>
            </a:r>
            <a:endParaRPr lang="en-US" sz="2900"/>
          </a:p>
          <a:p>
            <a:pPr marL="0" indent="0">
              <a:buNone/>
            </a:pPr>
            <a:r>
              <a:rPr lang="en-US" sz="2900">
                <a:solidFill>
                  <a:srgbClr val="000000"/>
                </a:solidFill>
              </a:rPr>
              <a:t>   </a:t>
            </a:r>
            <a:endParaRPr lang="en-US" sz="2900"/>
          </a:p>
        </p:txBody>
      </p:sp>
      <p:sp>
        <p:nvSpPr>
          <p:cNvPr id="1048620" name="TextBox 1048619"/>
          <p:cNvSpPr txBox="1"/>
          <p:nvPr/>
        </p:nvSpPr>
        <p:spPr>
          <a:xfrm>
            <a:off x="8865556" y="6347460"/>
            <a:ext cx="19247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4143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51BB11-B656-4AFF-B981-F8AEB48F4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7528"/>
            <a:ext cx="9144000" cy="488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1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635FEE-6AE5-441B-A4DA-E7CC90771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5072"/>
            <a:ext cx="9144000" cy="310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0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B645C1-5D67-42FF-BE21-E7C177FFA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70" y="0"/>
            <a:ext cx="8554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77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552</Words>
  <Application>Microsoft Office PowerPoint</Application>
  <PresentationFormat>On-screen Show (4:3)</PresentationFormat>
  <Paragraphs>114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宋体</vt:lpstr>
      <vt:lpstr>Arial</vt:lpstr>
      <vt:lpstr>Calibri</vt:lpstr>
      <vt:lpstr>Calibri Light</vt:lpstr>
      <vt:lpstr>Times New Roman</vt:lpstr>
      <vt:lpstr>Office Theme</vt:lpstr>
      <vt:lpstr>DEPARTMENT OF  LIVESTOCK PRODUCTION MANAGEMENT MJF, JAIPUR </vt:lpstr>
      <vt:lpstr>INTRODUCTION</vt:lpstr>
      <vt:lpstr>PowerPoint Presentation</vt:lpstr>
      <vt:lpstr>PowerPoint Presentation</vt:lpstr>
      <vt:lpstr>PowerPoint Presentation</vt:lpstr>
      <vt:lpstr>Classifaction of buffalo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LIVESTOCK PRODUCTION MANAGEMENT PGIVER JAIPUR</dc:title>
  <dc:creator>vivo 1610</dc:creator>
  <cp:lastModifiedBy>DELL</cp:lastModifiedBy>
  <cp:revision>24</cp:revision>
  <dcterms:created xsi:type="dcterms:W3CDTF">2015-04-16T17:30:45Z</dcterms:created>
  <dcterms:modified xsi:type="dcterms:W3CDTF">2026-02-16T11:16:13Z</dcterms:modified>
</cp:coreProperties>
</file>