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311" r:id="rId3"/>
    <p:sldId id="290" r:id="rId4"/>
    <p:sldId id="308" r:id="rId5"/>
    <p:sldId id="322" r:id="rId6"/>
    <p:sldId id="323" r:id="rId7"/>
    <p:sldId id="316" r:id="rId8"/>
    <p:sldId id="313" r:id="rId9"/>
    <p:sldId id="319" r:id="rId10"/>
    <p:sldId id="320" r:id="rId11"/>
    <p:sldId id="321" r:id="rId12"/>
    <p:sldId id="315" r:id="rId13"/>
    <p:sldId id="314" r:id="rId14"/>
    <p:sldId id="310" r:id="rId15"/>
    <p:sldId id="317" r:id="rId16"/>
    <p:sldId id="318" r:id="rId17"/>
    <p:sldId id="297" r:id="rId18"/>
    <p:sldId id="300" r:id="rId19"/>
    <p:sldId id="299" r:id="rId20"/>
    <p:sldId id="298" r:id="rId21"/>
    <p:sldId id="277" r:id="rId22"/>
    <p:sldId id="276" r:id="rId23"/>
    <p:sldId id="289" r:id="rId24"/>
    <p:sldId id="325" r:id="rId25"/>
    <p:sldId id="324" r:id="rId26"/>
    <p:sldId id="326" r:id="rId27"/>
    <p:sldId id="327" r:id="rId28"/>
    <p:sldId id="27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snapToGrid="0">
      <p:cViewPr varScale="1">
        <p:scale>
          <a:sx n="66" d="100"/>
          <a:sy n="66" d="100"/>
        </p:scale>
        <p:origin x="572"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AF3577-2C9C-4232-892B-9AD181DD09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IN"/>
        </a:p>
      </dgm:t>
    </dgm:pt>
    <dgm:pt modelId="{D1ADB0B4-790A-4309-9ABC-895A99406991}">
      <dgm:prSet custT="1"/>
      <dgm:spPr/>
      <dgm:t>
        <a:bodyPr/>
        <a:lstStyle/>
        <a:p>
          <a:pPr rtl="0"/>
          <a:r>
            <a:rPr lang="en-IN" sz="3600" b="1" i="1" u="sng" dirty="0">
              <a:latin typeface="Times New Roman" pitchFamily="18" charset="0"/>
              <a:cs typeface="Times New Roman" pitchFamily="18" charset="0"/>
            </a:rPr>
            <a:t>SOIL MOISTURE:-</a:t>
          </a:r>
          <a:endParaRPr lang="en-IN" sz="3600" dirty="0">
            <a:latin typeface="Times New Roman" pitchFamily="18" charset="0"/>
            <a:cs typeface="Times New Roman" pitchFamily="18" charset="0"/>
          </a:endParaRPr>
        </a:p>
      </dgm:t>
    </dgm:pt>
    <dgm:pt modelId="{3DBE217E-5B38-4902-8B64-449220945EF9}" type="parTrans" cxnId="{DA1AEACC-D340-44C9-8BCD-D69BAC1E7E23}">
      <dgm:prSet/>
      <dgm:spPr/>
      <dgm:t>
        <a:bodyPr/>
        <a:lstStyle/>
        <a:p>
          <a:endParaRPr lang="en-IN" sz="2800"/>
        </a:p>
      </dgm:t>
    </dgm:pt>
    <dgm:pt modelId="{F86A79B7-33E3-4591-98D9-E64620ED9BD3}" type="sibTrans" cxnId="{DA1AEACC-D340-44C9-8BCD-D69BAC1E7E23}">
      <dgm:prSet/>
      <dgm:spPr/>
      <dgm:t>
        <a:bodyPr/>
        <a:lstStyle/>
        <a:p>
          <a:endParaRPr lang="en-IN" sz="2800"/>
        </a:p>
      </dgm:t>
    </dgm:pt>
    <dgm:pt modelId="{D4EA1D63-AD73-48FA-8734-FAAE763D97A7}" type="pres">
      <dgm:prSet presAssocID="{7EAF3577-2C9C-4232-892B-9AD181DD095B}" presName="Name0" presStyleCnt="0">
        <dgm:presLayoutVars>
          <dgm:chPref val="3"/>
          <dgm:dir/>
          <dgm:animLvl val="lvl"/>
          <dgm:resizeHandles/>
        </dgm:presLayoutVars>
      </dgm:prSet>
      <dgm:spPr/>
    </dgm:pt>
    <dgm:pt modelId="{1BD6466F-6845-4E4E-B28A-81788D664470}" type="pres">
      <dgm:prSet presAssocID="{D1ADB0B4-790A-4309-9ABC-895A99406991}" presName="horFlow" presStyleCnt="0"/>
      <dgm:spPr/>
    </dgm:pt>
    <dgm:pt modelId="{F44A79C9-2E88-4CD8-BDA1-D2A31D4ECD4F}" type="pres">
      <dgm:prSet presAssocID="{D1ADB0B4-790A-4309-9ABC-895A99406991}" presName="bigChev" presStyleLbl="node1" presStyleIdx="0" presStyleCnt="1" custScaleX="545406" custScaleY="263379" custLinFactNeighborY="-98659"/>
      <dgm:spPr/>
    </dgm:pt>
  </dgm:ptLst>
  <dgm:cxnLst>
    <dgm:cxn modelId="{61F4C63E-4CB2-4290-9DAB-4B764065FF36}" type="presOf" srcId="{D1ADB0B4-790A-4309-9ABC-895A99406991}" destId="{F44A79C9-2E88-4CD8-BDA1-D2A31D4ECD4F}" srcOrd="0" destOrd="0" presId="urn:microsoft.com/office/officeart/2005/8/layout/lProcess3"/>
    <dgm:cxn modelId="{741E88B5-CDA7-4A00-A85B-265F1B720669}" type="presOf" srcId="{7EAF3577-2C9C-4232-892B-9AD181DD095B}" destId="{D4EA1D63-AD73-48FA-8734-FAAE763D97A7}" srcOrd="0" destOrd="0" presId="urn:microsoft.com/office/officeart/2005/8/layout/lProcess3"/>
    <dgm:cxn modelId="{DA1AEACC-D340-44C9-8BCD-D69BAC1E7E23}" srcId="{7EAF3577-2C9C-4232-892B-9AD181DD095B}" destId="{D1ADB0B4-790A-4309-9ABC-895A99406991}" srcOrd="0" destOrd="0" parTransId="{3DBE217E-5B38-4902-8B64-449220945EF9}" sibTransId="{F86A79B7-33E3-4591-98D9-E64620ED9BD3}"/>
    <dgm:cxn modelId="{B45F39BA-28C8-4806-A78D-DD6D5AF807DE}" type="presParOf" srcId="{D4EA1D63-AD73-48FA-8734-FAAE763D97A7}" destId="{1BD6466F-6845-4E4E-B28A-81788D664470}" srcOrd="0" destOrd="0" presId="urn:microsoft.com/office/officeart/2005/8/layout/lProcess3"/>
    <dgm:cxn modelId="{65588204-DA37-4BC8-8BAC-55214ED8678A}" type="presParOf" srcId="{1BD6466F-6845-4E4E-B28A-81788D664470}" destId="{F44A79C9-2E88-4CD8-BDA1-D2A31D4ECD4F}"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783260-6664-4526-8B7C-F33F6CD8E347}" type="doc">
      <dgm:prSet loTypeId="urn:microsoft.com/office/officeart/2005/8/layout/radial2" loCatId="relationship" qsTypeId="urn:microsoft.com/office/officeart/2005/8/quickstyle/3d3" qsCatId="3D" csTypeId="urn:microsoft.com/office/officeart/2005/8/colors/accent1_2" csCatId="accent1" phldr="1"/>
      <dgm:spPr/>
      <dgm:t>
        <a:bodyPr/>
        <a:lstStyle/>
        <a:p>
          <a:endParaRPr lang="en-IN"/>
        </a:p>
      </dgm:t>
    </dgm:pt>
    <dgm:pt modelId="{5CE8F7D0-9B3E-434A-82AD-1736E8349CEE}">
      <dgm:prSet phldrT="[Text]" custT="1"/>
      <dgm:spPr/>
      <dgm:t>
        <a:bodyPr/>
        <a:lstStyle/>
        <a:p>
          <a:r>
            <a:rPr lang="en-IN" sz="2400" dirty="0">
              <a:latin typeface="Times New Roman" panose="02020603050405020304" pitchFamily="18" charset="0"/>
              <a:cs typeface="Times New Roman" panose="02020603050405020304" pitchFamily="18" charset="0"/>
            </a:rPr>
            <a:t>1</a:t>
          </a:r>
        </a:p>
      </dgm:t>
    </dgm:pt>
    <dgm:pt modelId="{8534F3FB-DB79-4C37-8B94-C33A60463307}" type="parTrans" cxnId="{999DD438-35FB-4F98-A787-4C6D627490B2}">
      <dgm:prSet/>
      <dgm:spPr/>
      <dgm:t>
        <a:bodyPr/>
        <a:lstStyle/>
        <a:p>
          <a:endParaRPr lang="en-IN" dirty="0"/>
        </a:p>
      </dgm:t>
    </dgm:pt>
    <dgm:pt modelId="{0C5CD981-9255-4B6A-B447-DDEDE2488885}" type="sibTrans" cxnId="{999DD438-35FB-4F98-A787-4C6D627490B2}">
      <dgm:prSet/>
      <dgm:spPr/>
      <dgm:t>
        <a:bodyPr/>
        <a:lstStyle/>
        <a:p>
          <a:endParaRPr lang="en-IN"/>
        </a:p>
      </dgm:t>
    </dgm:pt>
    <dgm:pt modelId="{667DC843-8468-4F65-B5DE-8B3D5ABACF83}">
      <dgm:prSet phldrT="[Text]" custT="1"/>
      <dgm:spPr/>
      <dgm:t>
        <a:bodyPr/>
        <a:lstStyle/>
        <a:p>
          <a:r>
            <a:rPr lang="en-IN" sz="2400" i="1" dirty="0">
              <a:latin typeface="Times New Roman" panose="02020603050405020304" pitchFamily="18" charset="0"/>
              <a:cs typeface="Times New Roman" panose="02020603050405020304" pitchFamily="18" charset="0"/>
            </a:rPr>
            <a:t>Agronomic</a:t>
          </a:r>
        </a:p>
      </dgm:t>
    </dgm:pt>
    <dgm:pt modelId="{9F13DC39-310E-47E8-A8C7-F6144761647F}" type="parTrans" cxnId="{E96CF539-1314-47FD-A42E-1E8893146A78}">
      <dgm:prSet/>
      <dgm:spPr/>
      <dgm:t>
        <a:bodyPr/>
        <a:lstStyle/>
        <a:p>
          <a:endParaRPr lang="en-IN"/>
        </a:p>
      </dgm:t>
    </dgm:pt>
    <dgm:pt modelId="{7D7E8C1A-5DDB-40D8-A7A2-7BB6D6BD95A5}" type="sibTrans" cxnId="{E96CF539-1314-47FD-A42E-1E8893146A78}">
      <dgm:prSet/>
      <dgm:spPr/>
      <dgm:t>
        <a:bodyPr/>
        <a:lstStyle/>
        <a:p>
          <a:endParaRPr lang="en-IN"/>
        </a:p>
      </dgm:t>
    </dgm:pt>
    <dgm:pt modelId="{24CEDFAA-67F8-4C9B-9235-A68F099DBC08}">
      <dgm:prSet phldrT="[Text]" custT="1"/>
      <dgm:spPr/>
      <dgm:t>
        <a:bodyPr/>
        <a:lstStyle/>
        <a:p>
          <a:r>
            <a:rPr lang="en-IN" sz="2400" i="1" dirty="0">
              <a:latin typeface="Times New Roman" panose="02020603050405020304" pitchFamily="18" charset="0"/>
              <a:cs typeface="Times New Roman" panose="02020603050405020304" pitchFamily="18" charset="0"/>
            </a:rPr>
            <a:t>2</a:t>
          </a:r>
        </a:p>
      </dgm:t>
    </dgm:pt>
    <dgm:pt modelId="{355FACD4-C8CD-4591-8B10-6D72EB6346CD}" type="parTrans" cxnId="{4206F4F1-C1D9-498C-84B6-1E26D397F8B6}">
      <dgm:prSet/>
      <dgm:spPr/>
      <dgm:t>
        <a:bodyPr/>
        <a:lstStyle/>
        <a:p>
          <a:endParaRPr lang="en-IN" dirty="0"/>
        </a:p>
      </dgm:t>
    </dgm:pt>
    <dgm:pt modelId="{EB74B815-7048-481E-A2AE-F50BF576DCBA}" type="sibTrans" cxnId="{4206F4F1-C1D9-498C-84B6-1E26D397F8B6}">
      <dgm:prSet/>
      <dgm:spPr/>
      <dgm:t>
        <a:bodyPr/>
        <a:lstStyle/>
        <a:p>
          <a:endParaRPr lang="en-IN"/>
        </a:p>
      </dgm:t>
    </dgm:pt>
    <dgm:pt modelId="{EC8C5790-3998-45A4-B34A-E3F96FF6942F}">
      <dgm:prSet phldrT="[Text]" custT="1"/>
      <dgm:spPr/>
      <dgm:t>
        <a:bodyPr/>
        <a:lstStyle/>
        <a:p>
          <a:r>
            <a:rPr lang="en-IN" sz="2400" i="1" dirty="0">
              <a:latin typeface="Times New Roman" panose="02020603050405020304" pitchFamily="18" charset="0"/>
              <a:cs typeface="Times New Roman" panose="02020603050405020304" pitchFamily="18" charset="0"/>
            </a:rPr>
            <a:t>Physical</a:t>
          </a:r>
        </a:p>
      </dgm:t>
    </dgm:pt>
    <dgm:pt modelId="{7EDA3FAE-928E-423D-89F8-705A678F73C5}" type="parTrans" cxnId="{9CA5A07A-21D2-4089-9910-C998025828CC}">
      <dgm:prSet/>
      <dgm:spPr/>
      <dgm:t>
        <a:bodyPr/>
        <a:lstStyle/>
        <a:p>
          <a:endParaRPr lang="en-IN"/>
        </a:p>
      </dgm:t>
    </dgm:pt>
    <dgm:pt modelId="{6239079B-7853-4DCD-B64F-7B11CA332C88}" type="sibTrans" cxnId="{9CA5A07A-21D2-4089-9910-C998025828CC}">
      <dgm:prSet/>
      <dgm:spPr/>
      <dgm:t>
        <a:bodyPr/>
        <a:lstStyle/>
        <a:p>
          <a:endParaRPr lang="en-IN"/>
        </a:p>
      </dgm:t>
    </dgm:pt>
    <dgm:pt modelId="{7958E6CF-87EB-45F2-8E91-A71455D9B098}">
      <dgm:prSet phldrT="[Text]" custT="1"/>
      <dgm:spPr/>
      <dgm:t>
        <a:bodyPr/>
        <a:lstStyle/>
        <a:p>
          <a:r>
            <a:rPr lang="en-IN" sz="2400" i="1" dirty="0">
              <a:latin typeface="Times New Roman" panose="02020603050405020304" pitchFamily="18" charset="0"/>
              <a:cs typeface="Times New Roman" panose="02020603050405020304" pitchFamily="18" charset="0"/>
            </a:rPr>
            <a:t>3 &amp; 4</a:t>
          </a:r>
        </a:p>
      </dgm:t>
    </dgm:pt>
    <dgm:pt modelId="{CD98114B-843C-4F2F-A388-954A63485DE8}" type="parTrans" cxnId="{AC914F4C-0FC1-4B25-B611-ACDF453726B4}">
      <dgm:prSet/>
      <dgm:spPr/>
      <dgm:t>
        <a:bodyPr/>
        <a:lstStyle/>
        <a:p>
          <a:endParaRPr lang="en-IN" dirty="0"/>
        </a:p>
      </dgm:t>
    </dgm:pt>
    <dgm:pt modelId="{5B2549B2-D4CE-4D91-A5C7-3C5D12AA6A7C}" type="sibTrans" cxnId="{AC914F4C-0FC1-4B25-B611-ACDF453726B4}">
      <dgm:prSet/>
      <dgm:spPr/>
      <dgm:t>
        <a:bodyPr/>
        <a:lstStyle/>
        <a:p>
          <a:endParaRPr lang="en-IN"/>
        </a:p>
      </dgm:t>
    </dgm:pt>
    <dgm:pt modelId="{A0A27C67-432A-44D7-B358-F54CA699738E}">
      <dgm:prSet phldrT="[Text]" custT="1"/>
      <dgm:spPr/>
      <dgm:t>
        <a:bodyPr/>
        <a:lstStyle/>
        <a:p>
          <a:r>
            <a:rPr lang="en-IN" sz="2400" i="1" dirty="0">
              <a:latin typeface="Times New Roman" panose="02020603050405020304" pitchFamily="18" charset="0"/>
              <a:cs typeface="Times New Roman" panose="02020603050405020304" pitchFamily="18" charset="0"/>
            </a:rPr>
            <a:t>Biological</a:t>
          </a:r>
        </a:p>
      </dgm:t>
    </dgm:pt>
    <dgm:pt modelId="{D0E5C535-4649-4792-B0C4-7C4970A2BBF0}" type="parTrans" cxnId="{F83EC4C4-9E1D-46FB-9393-10E9D18A8CFA}">
      <dgm:prSet/>
      <dgm:spPr/>
      <dgm:t>
        <a:bodyPr/>
        <a:lstStyle/>
        <a:p>
          <a:endParaRPr lang="en-IN"/>
        </a:p>
      </dgm:t>
    </dgm:pt>
    <dgm:pt modelId="{BBB665FB-35AC-4C7E-97B1-10A06CC73248}" type="sibTrans" cxnId="{F83EC4C4-9E1D-46FB-9393-10E9D18A8CFA}">
      <dgm:prSet/>
      <dgm:spPr/>
      <dgm:t>
        <a:bodyPr/>
        <a:lstStyle/>
        <a:p>
          <a:endParaRPr lang="en-IN"/>
        </a:p>
      </dgm:t>
    </dgm:pt>
    <dgm:pt modelId="{82438E69-6F9A-4479-8B07-68B81AE59858}">
      <dgm:prSet phldrT="[Text]" custT="1"/>
      <dgm:spPr/>
      <dgm:t>
        <a:bodyPr/>
        <a:lstStyle/>
        <a:p>
          <a:r>
            <a:rPr lang="en-IN" sz="2400" i="1" dirty="0">
              <a:latin typeface="Times New Roman" panose="02020603050405020304" pitchFamily="18" charset="0"/>
              <a:cs typeface="Times New Roman" panose="02020603050405020304" pitchFamily="18" charset="0"/>
            </a:rPr>
            <a:t>Chemical</a:t>
          </a:r>
        </a:p>
      </dgm:t>
    </dgm:pt>
    <dgm:pt modelId="{7C67A864-0D36-418C-874E-3902BF1835F7}" type="parTrans" cxnId="{BF4AA446-BE03-4F8C-A376-CBC0D29731D7}">
      <dgm:prSet/>
      <dgm:spPr/>
      <dgm:t>
        <a:bodyPr/>
        <a:lstStyle/>
        <a:p>
          <a:endParaRPr lang="en-IN"/>
        </a:p>
      </dgm:t>
    </dgm:pt>
    <dgm:pt modelId="{AD894472-5D33-4799-8DCF-CBE1E9D3F5B7}" type="sibTrans" cxnId="{BF4AA446-BE03-4F8C-A376-CBC0D29731D7}">
      <dgm:prSet/>
      <dgm:spPr/>
      <dgm:t>
        <a:bodyPr/>
        <a:lstStyle/>
        <a:p>
          <a:endParaRPr lang="en-IN"/>
        </a:p>
      </dgm:t>
    </dgm:pt>
    <dgm:pt modelId="{EE3644E7-B670-4F25-B0C4-B09303242CBD}">
      <dgm:prSet phldrT="[Text]" custT="1"/>
      <dgm:spPr/>
      <dgm:t>
        <a:bodyPr/>
        <a:lstStyle/>
        <a:p>
          <a:endParaRPr lang="en-IN" sz="2400" i="1" dirty="0">
            <a:latin typeface="Times New Roman" panose="02020603050405020304" pitchFamily="18" charset="0"/>
            <a:cs typeface="Times New Roman" panose="02020603050405020304" pitchFamily="18" charset="0"/>
          </a:endParaRPr>
        </a:p>
      </dgm:t>
    </dgm:pt>
    <dgm:pt modelId="{BC0C6F7F-8C21-44B3-BDEE-13CAC508FADD}" type="parTrans" cxnId="{7D1F3559-B08D-4AAD-A5DB-49C4BDDEB7A1}">
      <dgm:prSet/>
      <dgm:spPr/>
      <dgm:t>
        <a:bodyPr/>
        <a:lstStyle/>
        <a:p>
          <a:endParaRPr lang="en-IN"/>
        </a:p>
      </dgm:t>
    </dgm:pt>
    <dgm:pt modelId="{70B659B9-71D6-4EE8-90DA-D35A1BCC8193}" type="sibTrans" cxnId="{7D1F3559-B08D-4AAD-A5DB-49C4BDDEB7A1}">
      <dgm:prSet/>
      <dgm:spPr/>
      <dgm:t>
        <a:bodyPr/>
        <a:lstStyle/>
        <a:p>
          <a:endParaRPr lang="en-IN"/>
        </a:p>
      </dgm:t>
    </dgm:pt>
    <dgm:pt modelId="{6C7FD73E-3889-4B95-9D0B-BBE5EA498CB0}" type="pres">
      <dgm:prSet presAssocID="{56783260-6664-4526-8B7C-F33F6CD8E347}" presName="composite" presStyleCnt="0">
        <dgm:presLayoutVars>
          <dgm:chMax val="5"/>
          <dgm:dir/>
          <dgm:animLvl val="ctr"/>
          <dgm:resizeHandles val="exact"/>
        </dgm:presLayoutVars>
      </dgm:prSet>
      <dgm:spPr/>
    </dgm:pt>
    <dgm:pt modelId="{294FA288-24A5-476B-A7A6-51BB784E2C6B}" type="pres">
      <dgm:prSet presAssocID="{56783260-6664-4526-8B7C-F33F6CD8E347}" presName="cycle" presStyleCnt="0"/>
      <dgm:spPr/>
    </dgm:pt>
    <dgm:pt modelId="{5561CFFC-87AC-40EA-A087-E87F88BE0D65}" type="pres">
      <dgm:prSet presAssocID="{56783260-6664-4526-8B7C-F33F6CD8E347}" presName="centerShape" presStyleCnt="0"/>
      <dgm:spPr/>
    </dgm:pt>
    <dgm:pt modelId="{24E0942F-0FBF-4F74-A765-54428C0B51ED}" type="pres">
      <dgm:prSet presAssocID="{56783260-6664-4526-8B7C-F33F6CD8E347}" presName="connSite" presStyleLbl="node1" presStyleIdx="0" presStyleCnt="4"/>
      <dgm:spPr/>
    </dgm:pt>
    <dgm:pt modelId="{29158EE3-89E3-4818-BB04-B8A582D27660}" type="pres">
      <dgm:prSet presAssocID="{56783260-6664-4526-8B7C-F33F6CD8E347}" presName="visible" presStyleLbl="node1" presStyleIdx="0" presStyleCnt="4" custLinFactNeighborX="4000" custLinFactNeighborY="7247"/>
      <dgm:spPr/>
    </dgm:pt>
    <dgm:pt modelId="{6D31BDDC-C255-4DD1-880C-07947664990E}" type="pres">
      <dgm:prSet presAssocID="{8534F3FB-DB79-4C37-8B94-C33A60463307}" presName="Name25" presStyleLbl="parChTrans1D1" presStyleIdx="0" presStyleCnt="3"/>
      <dgm:spPr/>
    </dgm:pt>
    <dgm:pt modelId="{9E8FC5CF-A943-400F-A58E-6215484B781A}" type="pres">
      <dgm:prSet presAssocID="{5CE8F7D0-9B3E-434A-82AD-1736E8349CEE}" presName="node" presStyleCnt="0"/>
      <dgm:spPr/>
    </dgm:pt>
    <dgm:pt modelId="{A6124C66-9A88-42D1-8154-1D9D3F5AF38B}" type="pres">
      <dgm:prSet presAssocID="{5CE8F7D0-9B3E-434A-82AD-1736E8349CEE}" presName="parentNode" presStyleLbl="node1" presStyleIdx="1" presStyleCnt="4" custLinFactNeighborX="-6504" custLinFactNeighborY="-5575">
        <dgm:presLayoutVars>
          <dgm:chMax val="1"/>
          <dgm:bulletEnabled val="1"/>
        </dgm:presLayoutVars>
      </dgm:prSet>
      <dgm:spPr/>
    </dgm:pt>
    <dgm:pt modelId="{AA6F2E3E-7D92-465F-A136-7CC93790A1AB}" type="pres">
      <dgm:prSet presAssocID="{5CE8F7D0-9B3E-434A-82AD-1736E8349CEE}" presName="childNode" presStyleLbl="revTx" presStyleIdx="0" presStyleCnt="3">
        <dgm:presLayoutVars>
          <dgm:bulletEnabled val="1"/>
        </dgm:presLayoutVars>
      </dgm:prSet>
      <dgm:spPr/>
    </dgm:pt>
    <dgm:pt modelId="{A0D4146D-652C-4EEA-86F4-815DF49B9DD2}" type="pres">
      <dgm:prSet presAssocID="{355FACD4-C8CD-4591-8B10-6D72EB6346CD}" presName="Name25" presStyleLbl="parChTrans1D1" presStyleIdx="1" presStyleCnt="3"/>
      <dgm:spPr/>
    </dgm:pt>
    <dgm:pt modelId="{E0303AE8-495A-4277-B783-D676BEF7CD9E}" type="pres">
      <dgm:prSet presAssocID="{24CEDFAA-67F8-4C9B-9235-A68F099DBC08}" presName="node" presStyleCnt="0"/>
      <dgm:spPr/>
    </dgm:pt>
    <dgm:pt modelId="{4BC4ECD7-C232-477D-A0BA-B95E6E71B0B7}" type="pres">
      <dgm:prSet presAssocID="{24CEDFAA-67F8-4C9B-9235-A68F099DBC08}" presName="parentNode" presStyleLbl="node1" presStyleIdx="2" presStyleCnt="4">
        <dgm:presLayoutVars>
          <dgm:chMax val="1"/>
          <dgm:bulletEnabled val="1"/>
        </dgm:presLayoutVars>
      </dgm:prSet>
      <dgm:spPr/>
    </dgm:pt>
    <dgm:pt modelId="{48A59C5E-B387-443C-8662-441A01B76C6A}" type="pres">
      <dgm:prSet presAssocID="{24CEDFAA-67F8-4C9B-9235-A68F099DBC08}" presName="childNode" presStyleLbl="revTx" presStyleIdx="1" presStyleCnt="3">
        <dgm:presLayoutVars>
          <dgm:bulletEnabled val="1"/>
        </dgm:presLayoutVars>
      </dgm:prSet>
      <dgm:spPr/>
    </dgm:pt>
    <dgm:pt modelId="{8E98A478-9CC0-4460-ABE3-B85E637A7573}" type="pres">
      <dgm:prSet presAssocID="{CD98114B-843C-4F2F-A388-954A63485DE8}" presName="Name25" presStyleLbl="parChTrans1D1" presStyleIdx="2" presStyleCnt="3"/>
      <dgm:spPr/>
    </dgm:pt>
    <dgm:pt modelId="{BF318609-65C6-455D-91D4-BBDCB7F65E80}" type="pres">
      <dgm:prSet presAssocID="{7958E6CF-87EB-45F2-8E91-A71455D9B098}" presName="node" presStyleCnt="0"/>
      <dgm:spPr/>
    </dgm:pt>
    <dgm:pt modelId="{1BFDAF9C-993E-4B12-AD44-CBCC69B2294D}" type="pres">
      <dgm:prSet presAssocID="{7958E6CF-87EB-45F2-8E91-A71455D9B098}" presName="parentNode" presStyleLbl="node1" presStyleIdx="3" presStyleCnt="4" custLinFactNeighborX="-929" custLinFactNeighborY="6504">
        <dgm:presLayoutVars>
          <dgm:chMax val="1"/>
          <dgm:bulletEnabled val="1"/>
        </dgm:presLayoutVars>
      </dgm:prSet>
      <dgm:spPr/>
    </dgm:pt>
    <dgm:pt modelId="{14DB51F5-CC0D-4995-9A43-EB11A83463D1}" type="pres">
      <dgm:prSet presAssocID="{7958E6CF-87EB-45F2-8E91-A71455D9B098}" presName="childNode" presStyleLbl="revTx" presStyleIdx="2" presStyleCnt="3">
        <dgm:presLayoutVars>
          <dgm:bulletEnabled val="1"/>
        </dgm:presLayoutVars>
      </dgm:prSet>
      <dgm:spPr/>
    </dgm:pt>
  </dgm:ptLst>
  <dgm:cxnLst>
    <dgm:cxn modelId="{51AEF824-6D78-449E-85B2-894C89CA51EA}" type="presOf" srcId="{EE3644E7-B670-4F25-B0C4-B09303242CBD}" destId="{14DB51F5-CC0D-4995-9A43-EB11A83463D1}" srcOrd="0" destOrd="1" presId="urn:microsoft.com/office/officeart/2005/8/layout/radial2"/>
    <dgm:cxn modelId="{FABA2132-F935-419C-AEFA-CB304B1C46D8}" type="presOf" srcId="{24CEDFAA-67F8-4C9B-9235-A68F099DBC08}" destId="{4BC4ECD7-C232-477D-A0BA-B95E6E71B0B7}" srcOrd="0" destOrd="0" presId="urn:microsoft.com/office/officeart/2005/8/layout/radial2"/>
    <dgm:cxn modelId="{999DD438-35FB-4F98-A787-4C6D627490B2}" srcId="{56783260-6664-4526-8B7C-F33F6CD8E347}" destId="{5CE8F7D0-9B3E-434A-82AD-1736E8349CEE}" srcOrd="0" destOrd="0" parTransId="{8534F3FB-DB79-4C37-8B94-C33A60463307}" sibTransId="{0C5CD981-9255-4B6A-B447-DDEDE2488885}"/>
    <dgm:cxn modelId="{E96CF539-1314-47FD-A42E-1E8893146A78}" srcId="{5CE8F7D0-9B3E-434A-82AD-1736E8349CEE}" destId="{667DC843-8468-4F65-B5DE-8B3D5ABACF83}" srcOrd="0" destOrd="0" parTransId="{9F13DC39-310E-47E8-A8C7-F6144761647F}" sibTransId="{7D7E8C1A-5DDB-40D8-A7A2-7BB6D6BD95A5}"/>
    <dgm:cxn modelId="{BF4AA446-BE03-4F8C-A376-CBC0D29731D7}" srcId="{7958E6CF-87EB-45F2-8E91-A71455D9B098}" destId="{82438E69-6F9A-4479-8B07-68B81AE59858}" srcOrd="2" destOrd="0" parTransId="{7C67A864-0D36-418C-874E-3902BF1835F7}" sibTransId="{AD894472-5D33-4799-8DCF-CBE1E9D3F5B7}"/>
    <dgm:cxn modelId="{2E786C6B-FB36-4F19-9D23-D47B8A5B77DE}" type="presOf" srcId="{EC8C5790-3998-45A4-B34A-E3F96FF6942F}" destId="{48A59C5E-B387-443C-8662-441A01B76C6A}" srcOrd="0" destOrd="0" presId="urn:microsoft.com/office/officeart/2005/8/layout/radial2"/>
    <dgm:cxn modelId="{AC914F4C-0FC1-4B25-B611-ACDF453726B4}" srcId="{56783260-6664-4526-8B7C-F33F6CD8E347}" destId="{7958E6CF-87EB-45F2-8E91-A71455D9B098}" srcOrd="2" destOrd="0" parTransId="{CD98114B-843C-4F2F-A388-954A63485DE8}" sibTransId="{5B2549B2-D4CE-4D91-A5C7-3C5D12AA6A7C}"/>
    <dgm:cxn modelId="{7D1F3559-B08D-4AAD-A5DB-49C4BDDEB7A1}" srcId="{7958E6CF-87EB-45F2-8E91-A71455D9B098}" destId="{EE3644E7-B670-4F25-B0C4-B09303242CBD}" srcOrd="1" destOrd="0" parTransId="{BC0C6F7F-8C21-44B3-BDEE-13CAC508FADD}" sibTransId="{70B659B9-71D6-4EE8-90DA-D35A1BCC8193}"/>
    <dgm:cxn modelId="{9CA5A07A-21D2-4089-9910-C998025828CC}" srcId="{24CEDFAA-67F8-4C9B-9235-A68F099DBC08}" destId="{EC8C5790-3998-45A4-B34A-E3F96FF6942F}" srcOrd="0" destOrd="0" parTransId="{7EDA3FAE-928E-423D-89F8-705A678F73C5}" sibTransId="{6239079B-7853-4DCD-B64F-7B11CA332C88}"/>
    <dgm:cxn modelId="{D6F3F991-4C48-4E14-A814-75F1343A30DC}" type="presOf" srcId="{82438E69-6F9A-4479-8B07-68B81AE59858}" destId="{14DB51F5-CC0D-4995-9A43-EB11A83463D1}" srcOrd="0" destOrd="2" presId="urn:microsoft.com/office/officeart/2005/8/layout/radial2"/>
    <dgm:cxn modelId="{C22AD0BC-0AD3-4273-B114-CA23FDC00DAB}" type="presOf" srcId="{667DC843-8468-4F65-B5DE-8B3D5ABACF83}" destId="{AA6F2E3E-7D92-465F-A136-7CC93790A1AB}" srcOrd="0" destOrd="0" presId="urn:microsoft.com/office/officeart/2005/8/layout/radial2"/>
    <dgm:cxn modelId="{F83EC4C4-9E1D-46FB-9393-10E9D18A8CFA}" srcId="{7958E6CF-87EB-45F2-8E91-A71455D9B098}" destId="{A0A27C67-432A-44D7-B358-F54CA699738E}" srcOrd="0" destOrd="0" parTransId="{D0E5C535-4649-4792-B0C4-7C4970A2BBF0}" sibTransId="{BBB665FB-35AC-4C7E-97B1-10A06CC73248}"/>
    <dgm:cxn modelId="{142E99C6-000C-4874-AF26-24B6EC43FFA6}" type="presOf" srcId="{7958E6CF-87EB-45F2-8E91-A71455D9B098}" destId="{1BFDAF9C-993E-4B12-AD44-CBCC69B2294D}" srcOrd="0" destOrd="0" presId="urn:microsoft.com/office/officeart/2005/8/layout/radial2"/>
    <dgm:cxn modelId="{7D8635CC-30E6-4BC5-A47F-0A272280271E}" type="presOf" srcId="{5CE8F7D0-9B3E-434A-82AD-1736E8349CEE}" destId="{A6124C66-9A88-42D1-8154-1D9D3F5AF38B}" srcOrd="0" destOrd="0" presId="urn:microsoft.com/office/officeart/2005/8/layout/radial2"/>
    <dgm:cxn modelId="{7B06F1CE-D2E9-4DBD-B3D7-70E610E959F5}" type="presOf" srcId="{CD98114B-843C-4F2F-A388-954A63485DE8}" destId="{8E98A478-9CC0-4460-ABE3-B85E637A7573}" srcOrd="0" destOrd="0" presId="urn:microsoft.com/office/officeart/2005/8/layout/radial2"/>
    <dgm:cxn modelId="{48179FE1-FB14-4DA1-8607-7AE0ACEBF458}" type="presOf" srcId="{355FACD4-C8CD-4591-8B10-6D72EB6346CD}" destId="{A0D4146D-652C-4EEA-86F4-815DF49B9DD2}" srcOrd="0" destOrd="0" presId="urn:microsoft.com/office/officeart/2005/8/layout/radial2"/>
    <dgm:cxn modelId="{F73B4DE3-4338-4797-859C-568A462E60DA}" type="presOf" srcId="{8534F3FB-DB79-4C37-8B94-C33A60463307}" destId="{6D31BDDC-C255-4DD1-880C-07947664990E}" srcOrd="0" destOrd="0" presId="urn:microsoft.com/office/officeart/2005/8/layout/radial2"/>
    <dgm:cxn modelId="{8D702AEB-40FA-41B9-9DEA-8CA1C27AC3FA}" type="presOf" srcId="{A0A27C67-432A-44D7-B358-F54CA699738E}" destId="{14DB51F5-CC0D-4995-9A43-EB11A83463D1}" srcOrd="0" destOrd="0" presId="urn:microsoft.com/office/officeart/2005/8/layout/radial2"/>
    <dgm:cxn modelId="{4206F4F1-C1D9-498C-84B6-1E26D397F8B6}" srcId="{56783260-6664-4526-8B7C-F33F6CD8E347}" destId="{24CEDFAA-67F8-4C9B-9235-A68F099DBC08}" srcOrd="1" destOrd="0" parTransId="{355FACD4-C8CD-4591-8B10-6D72EB6346CD}" sibTransId="{EB74B815-7048-481E-A2AE-F50BF576DCBA}"/>
    <dgm:cxn modelId="{CE9DEEF4-C47F-448C-8C20-C15CF16CD1F1}" type="presOf" srcId="{56783260-6664-4526-8B7C-F33F6CD8E347}" destId="{6C7FD73E-3889-4B95-9D0B-BBE5EA498CB0}" srcOrd="0" destOrd="0" presId="urn:microsoft.com/office/officeart/2005/8/layout/radial2"/>
    <dgm:cxn modelId="{D00DF5D9-FC94-4BCD-B596-7C6D731A2DDD}" type="presParOf" srcId="{6C7FD73E-3889-4B95-9D0B-BBE5EA498CB0}" destId="{294FA288-24A5-476B-A7A6-51BB784E2C6B}" srcOrd="0" destOrd="0" presId="urn:microsoft.com/office/officeart/2005/8/layout/radial2"/>
    <dgm:cxn modelId="{3E65F749-14D7-48D9-A07E-F3E8BB4B766F}" type="presParOf" srcId="{294FA288-24A5-476B-A7A6-51BB784E2C6B}" destId="{5561CFFC-87AC-40EA-A087-E87F88BE0D65}" srcOrd="0" destOrd="0" presId="urn:microsoft.com/office/officeart/2005/8/layout/radial2"/>
    <dgm:cxn modelId="{50BC5A87-63D2-4A41-A1C1-7996C75BE36D}" type="presParOf" srcId="{5561CFFC-87AC-40EA-A087-E87F88BE0D65}" destId="{24E0942F-0FBF-4F74-A765-54428C0B51ED}" srcOrd="0" destOrd="0" presId="urn:microsoft.com/office/officeart/2005/8/layout/radial2"/>
    <dgm:cxn modelId="{46ED3767-0559-49F4-8DD8-303E1F7F5F56}" type="presParOf" srcId="{5561CFFC-87AC-40EA-A087-E87F88BE0D65}" destId="{29158EE3-89E3-4818-BB04-B8A582D27660}" srcOrd="1" destOrd="0" presId="urn:microsoft.com/office/officeart/2005/8/layout/radial2"/>
    <dgm:cxn modelId="{E3840395-D892-4DE9-A2C2-F8988E63911A}" type="presParOf" srcId="{294FA288-24A5-476B-A7A6-51BB784E2C6B}" destId="{6D31BDDC-C255-4DD1-880C-07947664990E}" srcOrd="1" destOrd="0" presId="urn:microsoft.com/office/officeart/2005/8/layout/radial2"/>
    <dgm:cxn modelId="{2E33B7E3-1750-48B7-8C81-32E6627A6E08}" type="presParOf" srcId="{294FA288-24A5-476B-A7A6-51BB784E2C6B}" destId="{9E8FC5CF-A943-400F-A58E-6215484B781A}" srcOrd="2" destOrd="0" presId="urn:microsoft.com/office/officeart/2005/8/layout/radial2"/>
    <dgm:cxn modelId="{C1C71A2E-3351-4283-9AE3-F24E3CB28C7F}" type="presParOf" srcId="{9E8FC5CF-A943-400F-A58E-6215484B781A}" destId="{A6124C66-9A88-42D1-8154-1D9D3F5AF38B}" srcOrd="0" destOrd="0" presId="urn:microsoft.com/office/officeart/2005/8/layout/radial2"/>
    <dgm:cxn modelId="{1A1F319C-F33C-48B4-A58F-DB514BA1CECE}" type="presParOf" srcId="{9E8FC5CF-A943-400F-A58E-6215484B781A}" destId="{AA6F2E3E-7D92-465F-A136-7CC93790A1AB}" srcOrd="1" destOrd="0" presId="urn:microsoft.com/office/officeart/2005/8/layout/radial2"/>
    <dgm:cxn modelId="{6FC859AC-5C2C-4B37-925E-B1D6A7970FF1}" type="presParOf" srcId="{294FA288-24A5-476B-A7A6-51BB784E2C6B}" destId="{A0D4146D-652C-4EEA-86F4-815DF49B9DD2}" srcOrd="3" destOrd="0" presId="urn:microsoft.com/office/officeart/2005/8/layout/radial2"/>
    <dgm:cxn modelId="{04BEDE6D-843C-449F-B700-0480A5DFEB11}" type="presParOf" srcId="{294FA288-24A5-476B-A7A6-51BB784E2C6B}" destId="{E0303AE8-495A-4277-B783-D676BEF7CD9E}" srcOrd="4" destOrd="0" presId="urn:microsoft.com/office/officeart/2005/8/layout/radial2"/>
    <dgm:cxn modelId="{F0131B58-36C8-4035-8426-68D444E70FD1}" type="presParOf" srcId="{E0303AE8-495A-4277-B783-D676BEF7CD9E}" destId="{4BC4ECD7-C232-477D-A0BA-B95E6E71B0B7}" srcOrd="0" destOrd="0" presId="urn:microsoft.com/office/officeart/2005/8/layout/radial2"/>
    <dgm:cxn modelId="{CE90B54A-30A0-4F6E-9460-7B8A2EFB22F1}" type="presParOf" srcId="{E0303AE8-495A-4277-B783-D676BEF7CD9E}" destId="{48A59C5E-B387-443C-8662-441A01B76C6A}" srcOrd="1" destOrd="0" presId="urn:microsoft.com/office/officeart/2005/8/layout/radial2"/>
    <dgm:cxn modelId="{E3586ADA-9ACC-4BBB-B177-D9D05D4D9696}" type="presParOf" srcId="{294FA288-24A5-476B-A7A6-51BB784E2C6B}" destId="{8E98A478-9CC0-4460-ABE3-B85E637A7573}" srcOrd="5" destOrd="0" presId="urn:microsoft.com/office/officeart/2005/8/layout/radial2"/>
    <dgm:cxn modelId="{ADC8613D-BFF4-488F-9A06-A97E00FC9060}" type="presParOf" srcId="{294FA288-24A5-476B-A7A6-51BB784E2C6B}" destId="{BF318609-65C6-455D-91D4-BBDCB7F65E80}" srcOrd="6" destOrd="0" presId="urn:microsoft.com/office/officeart/2005/8/layout/radial2"/>
    <dgm:cxn modelId="{B76FBB1C-176B-4425-B9F9-2F16EF0BBB04}" type="presParOf" srcId="{BF318609-65C6-455D-91D4-BBDCB7F65E80}" destId="{1BFDAF9C-993E-4B12-AD44-CBCC69B2294D}" srcOrd="0" destOrd="0" presId="urn:microsoft.com/office/officeart/2005/8/layout/radial2"/>
    <dgm:cxn modelId="{E94D3472-6227-4606-B345-16440DED4D77}" type="presParOf" srcId="{BF318609-65C6-455D-91D4-BBDCB7F65E80}" destId="{14DB51F5-CC0D-4995-9A43-EB11A83463D1}"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A79C9-2E88-4CD8-BDA1-D2A31D4ECD4F}">
      <dsp:nvSpPr>
        <dsp:cNvPr id="0" name=""/>
        <dsp:cNvSpPr/>
      </dsp:nvSpPr>
      <dsp:spPr>
        <a:xfrm>
          <a:off x="0" y="0"/>
          <a:ext cx="5593078" cy="108036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rtl="0">
            <a:lnSpc>
              <a:spcPct val="90000"/>
            </a:lnSpc>
            <a:spcBef>
              <a:spcPct val="0"/>
            </a:spcBef>
            <a:spcAft>
              <a:spcPct val="35000"/>
            </a:spcAft>
            <a:buNone/>
          </a:pPr>
          <a:r>
            <a:rPr lang="en-IN" sz="3600" b="1" i="1" u="sng" kern="1200" dirty="0">
              <a:latin typeface="Times New Roman" pitchFamily="18" charset="0"/>
              <a:cs typeface="Times New Roman" pitchFamily="18" charset="0"/>
            </a:rPr>
            <a:t>SOIL MOISTURE:-</a:t>
          </a:r>
          <a:endParaRPr lang="en-IN" sz="3600" kern="1200" dirty="0">
            <a:latin typeface="Times New Roman" pitchFamily="18" charset="0"/>
            <a:cs typeface="Times New Roman" pitchFamily="18" charset="0"/>
          </a:endParaRPr>
        </a:p>
      </dsp:txBody>
      <dsp:txXfrm>
        <a:off x="540185" y="0"/>
        <a:ext cx="4512709" cy="1080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8A478-9CC0-4460-ABE3-B85E637A7573}">
      <dsp:nvSpPr>
        <dsp:cNvPr id="0" name=""/>
        <dsp:cNvSpPr/>
      </dsp:nvSpPr>
      <dsp:spPr>
        <a:xfrm rot="2573617">
          <a:off x="2574487" y="3802127"/>
          <a:ext cx="808206" cy="57656"/>
        </a:xfrm>
        <a:custGeom>
          <a:avLst/>
          <a:gdLst/>
          <a:ahLst/>
          <a:cxnLst/>
          <a:rect l="0" t="0" r="0" b="0"/>
          <a:pathLst>
            <a:path>
              <a:moveTo>
                <a:pt x="0" y="28828"/>
              </a:moveTo>
              <a:lnTo>
                <a:pt x="808206" y="28828"/>
              </a:lnTo>
            </a:path>
          </a:pathLst>
        </a:cu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0D4146D-652C-4EEA-86F4-815DF49B9DD2}">
      <dsp:nvSpPr>
        <dsp:cNvPr id="0" name=""/>
        <dsp:cNvSpPr/>
      </dsp:nvSpPr>
      <dsp:spPr>
        <a:xfrm>
          <a:off x="2682537" y="2680505"/>
          <a:ext cx="914439" cy="57656"/>
        </a:xfrm>
        <a:custGeom>
          <a:avLst/>
          <a:gdLst/>
          <a:ahLst/>
          <a:cxnLst/>
          <a:rect l="0" t="0" r="0" b="0"/>
          <a:pathLst>
            <a:path>
              <a:moveTo>
                <a:pt x="0" y="28828"/>
              </a:moveTo>
              <a:lnTo>
                <a:pt x="914439" y="28828"/>
              </a:lnTo>
            </a:path>
          </a:pathLst>
        </a:cu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D31BDDC-C255-4DD1-880C-07947664990E}">
      <dsp:nvSpPr>
        <dsp:cNvPr id="0" name=""/>
        <dsp:cNvSpPr/>
      </dsp:nvSpPr>
      <dsp:spPr>
        <a:xfrm rot="18952810">
          <a:off x="2581045" y="1546406"/>
          <a:ext cx="719512" cy="57656"/>
        </a:xfrm>
        <a:custGeom>
          <a:avLst/>
          <a:gdLst/>
          <a:ahLst/>
          <a:cxnLst/>
          <a:rect l="0" t="0" r="0" b="0"/>
          <a:pathLst>
            <a:path>
              <a:moveTo>
                <a:pt x="0" y="28828"/>
              </a:moveTo>
              <a:lnTo>
                <a:pt x="719512" y="28828"/>
              </a:lnTo>
            </a:path>
          </a:pathLst>
        </a:cu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9158EE3-89E3-4818-BB04-B8A582D27660}">
      <dsp:nvSpPr>
        <dsp:cNvPr id="0" name=""/>
        <dsp:cNvSpPr/>
      </dsp:nvSpPr>
      <dsp:spPr>
        <a:xfrm>
          <a:off x="573702" y="1596259"/>
          <a:ext cx="2603499" cy="2603499"/>
        </a:xfrm>
        <a:prstGeom prst="ellipse">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124C66-9A88-42D1-8154-1D9D3F5AF38B}">
      <dsp:nvSpPr>
        <dsp:cNvPr id="0" name=""/>
        <dsp:cNvSpPr/>
      </dsp:nvSpPr>
      <dsp:spPr>
        <a:xfrm>
          <a:off x="2978719" y="0"/>
          <a:ext cx="1562100" cy="1562100"/>
        </a:xfrm>
        <a:prstGeom prst="ellipse">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Times New Roman" panose="02020603050405020304" pitchFamily="18" charset="0"/>
              <a:cs typeface="Times New Roman" panose="02020603050405020304" pitchFamily="18" charset="0"/>
            </a:rPr>
            <a:t>1</a:t>
          </a:r>
        </a:p>
      </dsp:txBody>
      <dsp:txXfrm>
        <a:off x="3207483" y="228764"/>
        <a:ext cx="1104572" cy="1104572"/>
      </dsp:txXfrm>
    </dsp:sp>
    <dsp:sp modelId="{AA6F2E3E-7D92-465F-A136-7CC93790A1AB}">
      <dsp:nvSpPr>
        <dsp:cNvPr id="0" name=""/>
        <dsp:cNvSpPr/>
      </dsp:nvSpPr>
      <dsp:spPr>
        <a:xfrm>
          <a:off x="4697029" y="0"/>
          <a:ext cx="2343150" cy="1562100"/>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en-IN" sz="2400" i="1" kern="1200" dirty="0">
              <a:latin typeface="Times New Roman" panose="02020603050405020304" pitchFamily="18" charset="0"/>
              <a:cs typeface="Times New Roman" panose="02020603050405020304" pitchFamily="18" charset="0"/>
            </a:rPr>
            <a:t>Agronomic</a:t>
          </a:r>
        </a:p>
      </dsp:txBody>
      <dsp:txXfrm>
        <a:off x="4697029" y="0"/>
        <a:ext cx="2343150" cy="1562100"/>
      </dsp:txXfrm>
    </dsp:sp>
    <dsp:sp modelId="{4BC4ECD7-C232-477D-A0BA-B95E6E71B0B7}">
      <dsp:nvSpPr>
        <dsp:cNvPr id="0" name=""/>
        <dsp:cNvSpPr/>
      </dsp:nvSpPr>
      <dsp:spPr>
        <a:xfrm>
          <a:off x="3596977" y="1928283"/>
          <a:ext cx="1562100" cy="1562100"/>
        </a:xfrm>
        <a:prstGeom prst="ellipse">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N" sz="2400" i="1" kern="1200" dirty="0">
              <a:latin typeface="Times New Roman" panose="02020603050405020304" pitchFamily="18" charset="0"/>
              <a:cs typeface="Times New Roman" panose="02020603050405020304" pitchFamily="18" charset="0"/>
            </a:rPr>
            <a:t>2</a:t>
          </a:r>
        </a:p>
      </dsp:txBody>
      <dsp:txXfrm>
        <a:off x="3825741" y="2157047"/>
        <a:ext cx="1104572" cy="1104572"/>
      </dsp:txXfrm>
    </dsp:sp>
    <dsp:sp modelId="{48A59C5E-B387-443C-8662-441A01B76C6A}">
      <dsp:nvSpPr>
        <dsp:cNvPr id="0" name=""/>
        <dsp:cNvSpPr/>
      </dsp:nvSpPr>
      <dsp:spPr>
        <a:xfrm>
          <a:off x="5315287" y="1928283"/>
          <a:ext cx="2343150" cy="1562100"/>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en-IN" sz="2400" i="1" kern="1200" dirty="0">
              <a:latin typeface="Times New Roman" panose="02020603050405020304" pitchFamily="18" charset="0"/>
              <a:cs typeface="Times New Roman" panose="02020603050405020304" pitchFamily="18" charset="0"/>
            </a:rPr>
            <a:t>Physical</a:t>
          </a:r>
        </a:p>
      </dsp:txBody>
      <dsp:txXfrm>
        <a:off x="5315287" y="1928283"/>
        <a:ext cx="2343150" cy="1562100"/>
      </dsp:txXfrm>
    </dsp:sp>
    <dsp:sp modelId="{1BFDAF9C-993E-4B12-AD44-CBCC69B2294D}">
      <dsp:nvSpPr>
        <dsp:cNvPr id="0" name=""/>
        <dsp:cNvSpPr/>
      </dsp:nvSpPr>
      <dsp:spPr>
        <a:xfrm>
          <a:off x="3065806" y="3856567"/>
          <a:ext cx="1562100" cy="1562100"/>
        </a:xfrm>
        <a:prstGeom prst="ellipse">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N" sz="2400" i="1" kern="1200" dirty="0">
              <a:latin typeface="Times New Roman" panose="02020603050405020304" pitchFamily="18" charset="0"/>
              <a:cs typeface="Times New Roman" panose="02020603050405020304" pitchFamily="18" charset="0"/>
            </a:rPr>
            <a:t>3 &amp; 4</a:t>
          </a:r>
        </a:p>
      </dsp:txBody>
      <dsp:txXfrm>
        <a:off x="3294570" y="4085331"/>
        <a:ext cx="1104572" cy="1104572"/>
      </dsp:txXfrm>
    </dsp:sp>
    <dsp:sp modelId="{14DB51F5-CC0D-4995-9A43-EB11A83463D1}">
      <dsp:nvSpPr>
        <dsp:cNvPr id="0" name=""/>
        <dsp:cNvSpPr/>
      </dsp:nvSpPr>
      <dsp:spPr>
        <a:xfrm>
          <a:off x="4784116" y="3856567"/>
          <a:ext cx="2343150" cy="1562100"/>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en-IN" sz="2400" i="1" kern="1200" dirty="0">
              <a:latin typeface="Times New Roman" panose="02020603050405020304" pitchFamily="18" charset="0"/>
              <a:cs typeface="Times New Roman" panose="02020603050405020304" pitchFamily="18" charset="0"/>
            </a:rPr>
            <a:t>Biological</a:t>
          </a:r>
        </a:p>
        <a:p>
          <a:pPr marL="228600" lvl="1" indent="-228600" algn="l" defTabSz="1066800">
            <a:lnSpc>
              <a:spcPct val="90000"/>
            </a:lnSpc>
            <a:spcBef>
              <a:spcPct val="0"/>
            </a:spcBef>
            <a:spcAft>
              <a:spcPct val="15000"/>
            </a:spcAft>
            <a:buChar char="•"/>
          </a:pPr>
          <a:endParaRPr lang="en-IN" sz="2400" i="1"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IN" sz="2400" i="1" kern="1200" dirty="0">
              <a:latin typeface="Times New Roman" panose="02020603050405020304" pitchFamily="18" charset="0"/>
              <a:cs typeface="Times New Roman" panose="02020603050405020304" pitchFamily="18" charset="0"/>
            </a:rPr>
            <a:t>Chemical</a:t>
          </a:r>
        </a:p>
      </dsp:txBody>
      <dsp:txXfrm>
        <a:off x="4784116" y="3856567"/>
        <a:ext cx="2343150" cy="15621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121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4FD838-7F5A-419F-841A-8BF0F048B6AF}" type="datetimeFigureOut">
              <a:rPr lang="en-IN" smtClean="0"/>
              <a:pPr/>
              <a:t>27-01-2026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8312011-3DD4-4C4E-9B31-A89313F11E1A}" type="slidenum">
              <a:rPr lang="en-IN" smtClean="0"/>
              <a:pPr/>
              <a:t>‹#›</a:t>
            </a:fld>
            <a:endParaRPr lang="en-IN" dirty="0"/>
          </a:p>
        </p:txBody>
      </p:sp>
    </p:spTree>
    <p:extLst>
      <p:ext uri="{BB962C8B-B14F-4D97-AF65-F5344CB8AC3E}">
        <p14:creationId xmlns:p14="http://schemas.microsoft.com/office/powerpoint/2010/main" val="297514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4FD838-7F5A-419F-841A-8BF0F048B6AF}" type="datetimeFigureOut">
              <a:rPr lang="en-IN" smtClean="0"/>
              <a:pPr/>
              <a:t>27-01-2026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8312011-3DD4-4C4E-9B31-A89313F11E1A}" type="slidenum">
              <a:rPr lang="en-IN" smtClean="0"/>
              <a:pPr/>
              <a:t>‹#›</a:t>
            </a:fld>
            <a:endParaRPr lang="en-IN" dirty="0"/>
          </a:p>
        </p:txBody>
      </p:sp>
    </p:spTree>
    <p:extLst>
      <p:ext uri="{BB962C8B-B14F-4D97-AF65-F5344CB8AC3E}">
        <p14:creationId xmlns:p14="http://schemas.microsoft.com/office/powerpoint/2010/main" val="230866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4FD838-7F5A-419F-841A-8BF0F048B6AF}" type="datetimeFigureOut">
              <a:rPr lang="en-IN" smtClean="0"/>
              <a:pPr/>
              <a:t>27-01-2026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8312011-3DD4-4C4E-9B31-A89313F11E1A}" type="slidenum">
              <a:rPr lang="en-IN" smtClean="0"/>
              <a:pPr/>
              <a:t>‹#›</a:t>
            </a:fld>
            <a:endParaRPr lang="en-IN"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24669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4FD838-7F5A-419F-841A-8BF0F048B6AF}" type="datetimeFigureOut">
              <a:rPr lang="en-IN" smtClean="0"/>
              <a:pPr/>
              <a:t>27-01-2026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8312011-3DD4-4C4E-9B31-A89313F11E1A}" type="slidenum">
              <a:rPr lang="en-IN" smtClean="0"/>
              <a:pPr/>
              <a:t>‹#›</a:t>
            </a:fld>
            <a:endParaRPr lang="en-IN" dirty="0"/>
          </a:p>
        </p:txBody>
      </p:sp>
    </p:spTree>
    <p:extLst>
      <p:ext uri="{BB962C8B-B14F-4D97-AF65-F5344CB8AC3E}">
        <p14:creationId xmlns:p14="http://schemas.microsoft.com/office/powerpoint/2010/main" val="832699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4FD838-7F5A-419F-841A-8BF0F048B6AF}" type="datetimeFigureOut">
              <a:rPr lang="en-IN" smtClean="0"/>
              <a:pPr/>
              <a:t>27-01-2026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8312011-3DD4-4C4E-9B31-A89313F11E1A}" type="slidenum">
              <a:rPr lang="en-IN" smtClean="0"/>
              <a:pPr/>
              <a:t>‹#›</a:t>
            </a:fld>
            <a:endParaRPr lang="en-IN"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24372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4FD838-7F5A-419F-841A-8BF0F048B6AF}" type="datetimeFigureOut">
              <a:rPr lang="en-IN" smtClean="0"/>
              <a:pPr/>
              <a:t>27-01-2026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8312011-3DD4-4C4E-9B31-A89313F11E1A}" type="slidenum">
              <a:rPr lang="en-IN" smtClean="0"/>
              <a:pPr/>
              <a:t>‹#›</a:t>
            </a:fld>
            <a:endParaRPr lang="en-IN" dirty="0"/>
          </a:p>
        </p:txBody>
      </p:sp>
    </p:spTree>
    <p:extLst>
      <p:ext uri="{BB962C8B-B14F-4D97-AF65-F5344CB8AC3E}">
        <p14:creationId xmlns:p14="http://schemas.microsoft.com/office/powerpoint/2010/main" val="1293708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FD838-7F5A-419F-841A-8BF0F048B6AF}" type="datetimeFigureOut">
              <a:rPr lang="en-IN" smtClean="0"/>
              <a:pPr/>
              <a:t>27-01-2026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8312011-3DD4-4C4E-9B31-A89313F11E1A}" type="slidenum">
              <a:rPr lang="en-IN" smtClean="0"/>
              <a:pPr/>
              <a:t>‹#›</a:t>
            </a:fld>
            <a:endParaRPr lang="en-IN" dirty="0"/>
          </a:p>
        </p:txBody>
      </p:sp>
    </p:spTree>
    <p:extLst>
      <p:ext uri="{BB962C8B-B14F-4D97-AF65-F5344CB8AC3E}">
        <p14:creationId xmlns:p14="http://schemas.microsoft.com/office/powerpoint/2010/main" val="2853649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FD838-7F5A-419F-841A-8BF0F048B6AF}" type="datetimeFigureOut">
              <a:rPr lang="en-IN" smtClean="0"/>
              <a:pPr/>
              <a:t>27-01-2026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8312011-3DD4-4C4E-9B31-A89313F11E1A}" type="slidenum">
              <a:rPr lang="en-IN" smtClean="0"/>
              <a:pPr/>
              <a:t>‹#›</a:t>
            </a:fld>
            <a:endParaRPr lang="en-IN" dirty="0"/>
          </a:p>
        </p:txBody>
      </p:sp>
    </p:spTree>
    <p:extLst>
      <p:ext uri="{BB962C8B-B14F-4D97-AF65-F5344CB8AC3E}">
        <p14:creationId xmlns:p14="http://schemas.microsoft.com/office/powerpoint/2010/main" val="2021871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FD838-7F5A-419F-841A-8BF0F048B6AF}" type="datetimeFigureOut">
              <a:rPr lang="en-IN" smtClean="0"/>
              <a:pPr/>
              <a:t>27-01-2026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8312011-3DD4-4C4E-9B31-A89313F11E1A}" type="slidenum">
              <a:rPr lang="en-IN" smtClean="0"/>
              <a:pPr/>
              <a:t>‹#›</a:t>
            </a:fld>
            <a:endParaRPr lang="en-IN" dirty="0"/>
          </a:p>
        </p:txBody>
      </p:sp>
    </p:spTree>
    <p:extLst>
      <p:ext uri="{BB962C8B-B14F-4D97-AF65-F5344CB8AC3E}">
        <p14:creationId xmlns:p14="http://schemas.microsoft.com/office/powerpoint/2010/main" val="183075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4FD838-7F5A-419F-841A-8BF0F048B6AF}" type="datetimeFigureOut">
              <a:rPr lang="en-IN" smtClean="0"/>
              <a:pPr/>
              <a:t>27-01-2026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8312011-3DD4-4C4E-9B31-A89313F11E1A}" type="slidenum">
              <a:rPr lang="en-IN" smtClean="0"/>
              <a:pPr/>
              <a:t>‹#›</a:t>
            </a:fld>
            <a:endParaRPr lang="en-IN" dirty="0"/>
          </a:p>
        </p:txBody>
      </p:sp>
    </p:spTree>
    <p:extLst>
      <p:ext uri="{BB962C8B-B14F-4D97-AF65-F5344CB8AC3E}">
        <p14:creationId xmlns:p14="http://schemas.microsoft.com/office/powerpoint/2010/main" val="151949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4FD838-7F5A-419F-841A-8BF0F048B6AF}" type="datetimeFigureOut">
              <a:rPr lang="en-IN" smtClean="0"/>
              <a:pPr/>
              <a:t>27-01-2026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8312011-3DD4-4C4E-9B31-A89313F11E1A}" type="slidenum">
              <a:rPr lang="en-IN" smtClean="0"/>
              <a:pPr/>
              <a:t>‹#›</a:t>
            </a:fld>
            <a:endParaRPr lang="en-IN" dirty="0"/>
          </a:p>
        </p:txBody>
      </p:sp>
    </p:spTree>
    <p:extLst>
      <p:ext uri="{BB962C8B-B14F-4D97-AF65-F5344CB8AC3E}">
        <p14:creationId xmlns:p14="http://schemas.microsoft.com/office/powerpoint/2010/main" val="178039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4FD838-7F5A-419F-841A-8BF0F048B6AF}" type="datetimeFigureOut">
              <a:rPr lang="en-IN" smtClean="0"/>
              <a:pPr/>
              <a:t>27-01-2026</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C8312011-3DD4-4C4E-9B31-A89313F11E1A}" type="slidenum">
              <a:rPr lang="en-IN" smtClean="0"/>
              <a:pPr/>
              <a:t>‹#›</a:t>
            </a:fld>
            <a:endParaRPr lang="en-IN" dirty="0"/>
          </a:p>
        </p:txBody>
      </p:sp>
    </p:spTree>
    <p:extLst>
      <p:ext uri="{BB962C8B-B14F-4D97-AF65-F5344CB8AC3E}">
        <p14:creationId xmlns:p14="http://schemas.microsoft.com/office/powerpoint/2010/main" val="153910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4FD838-7F5A-419F-841A-8BF0F048B6AF}" type="datetimeFigureOut">
              <a:rPr lang="en-IN" smtClean="0"/>
              <a:pPr/>
              <a:t>27-01-2026</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C8312011-3DD4-4C4E-9B31-A89313F11E1A}" type="slidenum">
              <a:rPr lang="en-IN" smtClean="0"/>
              <a:pPr/>
              <a:t>‹#›</a:t>
            </a:fld>
            <a:endParaRPr lang="en-IN" dirty="0"/>
          </a:p>
        </p:txBody>
      </p:sp>
    </p:spTree>
    <p:extLst>
      <p:ext uri="{BB962C8B-B14F-4D97-AF65-F5344CB8AC3E}">
        <p14:creationId xmlns:p14="http://schemas.microsoft.com/office/powerpoint/2010/main" val="1023333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FD838-7F5A-419F-841A-8BF0F048B6AF}" type="datetimeFigureOut">
              <a:rPr lang="en-IN" smtClean="0"/>
              <a:pPr/>
              <a:t>27-01-2026</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C8312011-3DD4-4C4E-9B31-A89313F11E1A}" type="slidenum">
              <a:rPr lang="en-IN" smtClean="0"/>
              <a:pPr/>
              <a:t>‹#›</a:t>
            </a:fld>
            <a:endParaRPr lang="en-IN" dirty="0"/>
          </a:p>
        </p:txBody>
      </p:sp>
    </p:spTree>
    <p:extLst>
      <p:ext uri="{BB962C8B-B14F-4D97-AF65-F5344CB8AC3E}">
        <p14:creationId xmlns:p14="http://schemas.microsoft.com/office/powerpoint/2010/main" val="265636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4FD838-7F5A-419F-841A-8BF0F048B6AF}" type="datetimeFigureOut">
              <a:rPr lang="en-IN" smtClean="0"/>
              <a:pPr/>
              <a:t>27-01-2026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8312011-3DD4-4C4E-9B31-A89313F11E1A}" type="slidenum">
              <a:rPr lang="en-IN" smtClean="0"/>
              <a:pPr/>
              <a:t>‹#›</a:t>
            </a:fld>
            <a:endParaRPr lang="en-IN" dirty="0"/>
          </a:p>
        </p:txBody>
      </p:sp>
    </p:spTree>
    <p:extLst>
      <p:ext uri="{BB962C8B-B14F-4D97-AF65-F5344CB8AC3E}">
        <p14:creationId xmlns:p14="http://schemas.microsoft.com/office/powerpoint/2010/main" val="3816130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4FD838-7F5A-419F-841A-8BF0F048B6AF}" type="datetimeFigureOut">
              <a:rPr lang="en-IN" smtClean="0"/>
              <a:pPr/>
              <a:t>27-01-2026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8312011-3DD4-4C4E-9B31-A89313F11E1A}" type="slidenum">
              <a:rPr lang="en-IN" smtClean="0"/>
              <a:pPr/>
              <a:t>‹#›</a:t>
            </a:fld>
            <a:endParaRPr lang="en-IN" dirty="0"/>
          </a:p>
        </p:txBody>
      </p:sp>
    </p:spTree>
    <p:extLst>
      <p:ext uri="{BB962C8B-B14F-4D97-AF65-F5344CB8AC3E}">
        <p14:creationId xmlns:p14="http://schemas.microsoft.com/office/powerpoint/2010/main" val="112571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4FD838-7F5A-419F-841A-8BF0F048B6AF}" type="datetimeFigureOut">
              <a:rPr lang="en-IN" smtClean="0"/>
              <a:pPr/>
              <a:t>27-01-2026</a:t>
            </a:fld>
            <a:endParaRPr lang="en-IN"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8312011-3DD4-4C4E-9B31-A89313F11E1A}" type="slidenum">
              <a:rPr lang="en-IN" smtClean="0"/>
              <a:pPr/>
              <a:t>‹#›</a:t>
            </a:fld>
            <a:endParaRPr lang="en-IN" dirty="0"/>
          </a:p>
        </p:txBody>
      </p:sp>
    </p:spTree>
    <p:extLst>
      <p:ext uri="{BB962C8B-B14F-4D97-AF65-F5344CB8AC3E}">
        <p14:creationId xmlns:p14="http://schemas.microsoft.com/office/powerpoint/2010/main" val="893843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7.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7.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png" /><Relationship Id="rId1" Type="http://schemas.openxmlformats.org/officeDocument/2006/relationships/slideLayout" Target="../slideLayouts/slideLayout7.xml" /><Relationship Id="rId4" Type="http://schemas.openxmlformats.org/officeDocument/2006/relationships/image" Target="../media/image13.png" /></Relationships>
</file>

<file path=ppt/slides/_rels/slide27.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pn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11027" y="975714"/>
            <a:ext cx="4966348" cy="523220"/>
          </a:xfrm>
          <a:prstGeom prst="rect">
            <a:avLst/>
          </a:prstGeom>
          <a:noFill/>
        </p:spPr>
        <p:txBody>
          <a:bodyPr wrap="square" rtlCol="0">
            <a:spAutoFit/>
          </a:bodyPr>
          <a:lstStyle/>
          <a:p>
            <a:r>
              <a:rPr lang="en-IN" sz="2800" b="1" i="1" dirty="0">
                <a:latin typeface="Times New Roman" pitchFamily="18" charset="0"/>
                <a:cs typeface="Times New Roman" pitchFamily="18" charset="0"/>
              </a:rPr>
              <a:t> MJF, CHOMU, JAIPUR </a:t>
            </a:r>
          </a:p>
        </p:txBody>
      </p:sp>
      <p:sp>
        <p:nvSpPr>
          <p:cNvPr id="6" name="TextBox 5"/>
          <p:cNvSpPr txBox="1"/>
          <p:nvPr/>
        </p:nvSpPr>
        <p:spPr>
          <a:xfrm>
            <a:off x="192505" y="240715"/>
            <a:ext cx="9506120" cy="584775"/>
          </a:xfrm>
          <a:prstGeom prst="rect">
            <a:avLst/>
          </a:prstGeom>
          <a:noFill/>
        </p:spPr>
        <p:txBody>
          <a:bodyPr wrap="square" rtlCol="0">
            <a:spAutoFit/>
          </a:bodyPr>
          <a:lstStyle/>
          <a:p>
            <a:pPr algn="ctr"/>
            <a:r>
              <a:rPr lang="en-IN" sz="3200" b="1" i="1" dirty="0">
                <a:latin typeface="Times New Roman" pitchFamily="18" charset="0"/>
                <a:cs typeface="Times New Roman" pitchFamily="18" charset="0"/>
              </a:rPr>
              <a:t>   Department of Livestock Production Management</a:t>
            </a:r>
          </a:p>
        </p:txBody>
      </p:sp>
      <p:sp>
        <p:nvSpPr>
          <p:cNvPr id="8" name="TextBox 7"/>
          <p:cNvSpPr txBox="1"/>
          <p:nvPr/>
        </p:nvSpPr>
        <p:spPr>
          <a:xfrm>
            <a:off x="721894" y="2392173"/>
            <a:ext cx="8730113" cy="1323439"/>
          </a:xfrm>
          <a:prstGeom prst="rect">
            <a:avLst/>
          </a:prstGeom>
          <a:solidFill>
            <a:schemeClr val="tx2">
              <a:lumMod val="20000"/>
              <a:lumOff val="80000"/>
            </a:schemeClr>
          </a:solidFill>
        </p:spPr>
        <p:txBody>
          <a:bodyPr wrap="square" rtlCol="0">
            <a:spAutoFit/>
          </a:bodyPr>
          <a:lstStyle/>
          <a:p>
            <a:pPr algn="ctr"/>
            <a:r>
              <a:rPr lang="en-IN" sz="4000" b="1" i="1" dirty="0">
                <a:effectLst>
                  <a:outerShdw blurRad="38100" dist="38100" dir="2700000" algn="tl">
                    <a:srgbClr val="000000">
                      <a:alpha val="43137"/>
                    </a:srgbClr>
                  </a:outerShdw>
                </a:effectLst>
                <a:latin typeface="Times New Roman" pitchFamily="18" charset="0"/>
                <a:cs typeface="Times New Roman" pitchFamily="18" charset="0"/>
              </a:rPr>
              <a:t>Soil Moisture Conservation For Fodder Production </a:t>
            </a:r>
          </a:p>
        </p:txBody>
      </p:sp>
      <p:sp>
        <p:nvSpPr>
          <p:cNvPr id="10" name="TextBox 9"/>
          <p:cNvSpPr txBox="1"/>
          <p:nvPr/>
        </p:nvSpPr>
        <p:spPr>
          <a:xfrm>
            <a:off x="2854703" y="5051289"/>
            <a:ext cx="4464496" cy="830997"/>
          </a:xfrm>
          <a:prstGeom prst="rect">
            <a:avLst/>
          </a:prstGeom>
          <a:noFill/>
        </p:spPr>
        <p:txBody>
          <a:bodyPr wrap="square" rtlCol="0">
            <a:spAutoFit/>
          </a:bodyPr>
          <a:lstStyle/>
          <a:p>
            <a:pPr algn="ctr"/>
            <a:r>
              <a:rPr lang="en-IN" sz="2400" b="1" i="1" dirty="0" err="1">
                <a:latin typeface="Times New Roman" pitchFamily="18" charset="0"/>
                <a:cs typeface="Times New Roman" pitchFamily="18" charset="0"/>
              </a:rPr>
              <a:t>Dr.</a:t>
            </a:r>
            <a:r>
              <a:rPr lang="en-IN" sz="2400" b="1" i="1" dirty="0">
                <a:latin typeface="Times New Roman" pitchFamily="18" charset="0"/>
                <a:cs typeface="Times New Roman" pitchFamily="18" charset="0"/>
              </a:rPr>
              <a:t> Deepesh Garg</a:t>
            </a:r>
            <a:br>
              <a:rPr lang="en-IN" sz="2400" b="1" i="1" dirty="0">
                <a:latin typeface="Times New Roman" pitchFamily="18" charset="0"/>
                <a:cs typeface="Times New Roman" pitchFamily="18" charset="0"/>
              </a:rPr>
            </a:br>
            <a:r>
              <a:rPr lang="en-IN" sz="2400" b="1" i="1" dirty="0">
                <a:latin typeface="Times New Roman" pitchFamily="18" charset="0"/>
                <a:cs typeface="Times New Roman" pitchFamily="18" charset="0"/>
              </a:rPr>
              <a:t>Assistant Professor</a:t>
            </a:r>
            <a:endParaRPr lang="en-IN" sz="24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D73E7C-2C45-4779-8281-DA66C1C5E8AB}"/>
              </a:ext>
            </a:extLst>
          </p:cNvPr>
          <p:cNvPicPr>
            <a:picLocks noChangeAspect="1"/>
          </p:cNvPicPr>
          <p:nvPr/>
        </p:nvPicPr>
        <p:blipFill>
          <a:blip r:embed="rId2"/>
          <a:stretch>
            <a:fillRect/>
          </a:stretch>
        </p:blipFill>
        <p:spPr>
          <a:xfrm>
            <a:off x="346509" y="279133"/>
            <a:ext cx="9636788" cy="5438273"/>
          </a:xfrm>
          <a:prstGeom prst="rect">
            <a:avLst/>
          </a:prstGeom>
        </p:spPr>
      </p:pic>
    </p:spTree>
    <p:extLst>
      <p:ext uri="{BB962C8B-B14F-4D97-AF65-F5344CB8AC3E}">
        <p14:creationId xmlns:p14="http://schemas.microsoft.com/office/powerpoint/2010/main" val="9266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F28D3A-4970-4DF0-9680-64E33C019298}"/>
              </a:ext>
            </a:extLst>
          </p:cNvPr>
          <p:cNvPicPr>
            <a:picLocks noChangeAspect="1"/>
          </p:cNvPicPr>
          <p:nvPr/>
        </p:nvPicPr>
        <p:blipFill>
          <a:blip r:embed="rId2"/>
          <a:stretch>
            <a:fillRect/>
          </a:stretch>
        </p:blipFill>
        <p:spPr>
          <a:xfrm>
            <a:off x="684408" y="1298767"/>
            <a:ext cx="8802993" cy="3581242"/>
          </a:xfrm>
          <a:prstGeom prst="rect">
            <a:avLst/>
          </a:prstGeom>
        </p:spPr>
      </p:pic>
    </p:spTree>
    <p:extLst>
      <p:ext uri="{BB962C8B-B14F-4D97-AF65-F5344CB8AC3E}">
        <p14:creationId xmlns:p14="http://schemas.microsoft.com/office/powerpoint/2010/main" val="3767844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025" y="122664"/>
            <a:ext cx="10437542" cy="5262979"/>
          </a:xfrm>
          <a:prstGeom prst="rect">
            <a:avLst/>
          </a:prstGeom>
          <a:noFill/>
        </p:spPr>
        <p:txBody>
          <a:bodyPr wrap="square" rtlCol="0">
            <a:spAutoFit/>
          </a:bodyPr>
          <a:lstStyle/>
          <a:p>
            <a:pPr algn="just">
              <a:lnSpc>
                <a:spcPct val="150000"/>
              </a:lnSpc>
            </a:pPr>
            <a:r>
              <a:rPr lang="en-US" sz="3200" dirty="0">
                <a:solidFill>
                  <a:srgbClr val="FF0000"/>
                </a:solidFill>
                <a:latin typeface="Times New Roman" pitchFamily="18" charset="0"/>
                <a:cs typeface="Times New Roman" pitchFamily="18" charset="0"/>
              </a:rPr>
              <a:t>Benefits of soil and water conservation</a:t>
            </a:r>
          </a:p>
          <a:p>
            <a:pPr algn="just">
              <a:lnSpc>
                <a:spcPct val="150000"/>
              </a:lnSpc>
            </a:pPr>
            <a:r>
              <a:rPr lang="en-US" sz="3200" dirty="0">
                <a:latin typeface="Times New Roman" pitchFamily="18" charset="0"/>
                <a:cs typeface="Times New Roman" pitchFamily="18" charset="0"/>
              </a:rPr>
              <a:t>➤ Conserving water makes it available for crops, livestock and domestic use over a longer period.</a:t>
            </a:r>
          </a:p>
          <a:p>
            <a:pPr algn="just">
              <a:lnSpc>
                <a:spcPct val="150000"/>
              </a:lnSpc>
            </a:pPr>
            <a:r>
              <a:rPr lang="en-US" sz="3200" dirty="0">
                <a:latin typeface="Times New Roman" pitchFamily="18" charset="0"/>
                <a:cs typeface="Times New Roman" pitchFamily="18" charset="0"/>
              </a:rPr>
              <a:t>➤ Controlling soil erosion improves crop and pasture yields.</a:t>
            </a:r>
          </a:p>
          <a:p>
            <a:pPr algn="just">
              <a:lnSpc>
                <a:spcPct val="150000"/>
              </a:lnSpc>
            </a:pPr>
            <a:r>
              <a:rPr lang="en-US" sz="3200" dirty="0">
                <a:latin typeface="Times New Roman" pitchFamily="18" charset="0"/>
                <a:cs typeface="Times New Roman" pitchFamily="18" charset="0"/>
              </a:rPr>
              <a:t>➤ Conservation measures improve the supply of fuel.</a:t>
            </a:r>
          </a:p>
          <a:p>
            <a:pPr algn="just">
              <a:lnSpc>
                <a:spcPct val="150000"/>
              </a:lnSpc>
            </a:pPr>
            <a:r>
              <a:rPr lang="en-US" sz="3200" dirty="0">
                <a:latin typeface="Times New Roman" pitchFamily="18" charset="0"/>
                <a:cs typeface="Times New Roman" pitchFamily="18" charset="0"/>
              </a:rPr>
              <a:t>➤They increase the value of the land.</a:t>
            </a:r>
          </a:p>
          <a:p>
            <a:pPr algn="just">
              <a:lnSpc>
                <a:spcPct val="150000"/>
              </a:lnSpc>
            </a:pPr>
            <a:r>
              <a:rPr lang="en-US" sz="3200" dirty="0">
                <a:latin typeface="Times New Roman" pitchFamily="18" charset="0"/>
                <a:cs typeface="Times New Roman" pitchFamily="18" charset="0"/>
              </a:rPr>
              <a:t>➤ More and better livestock fodder is available.</a:t>
            </a:r>
            <a:endParaRPr lang="en-IN" sz="3200" dirty="0">
              <a:latin typeface="Times New Roman" pitchFamily="18" charset="0"/>
              <a:cs typeface="Times New Roman" pitchFamily="18" charset="0"/>
            </a:endParaRPr>
          </a:p>
        </p:txBody>
      </p:sp>
    </p:spTree>
    <p:extLst>
      <p:ext uri="{BB962C8B-B14F-4D97-AF65-F5344CB8AC3E}">
        <p14:creationId xmlns:p14="http://schemas.microsoft.com/office/powerpoint/2010/main" val="548529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653869" y="100361"/>
            <a:ext cx="10553107" cy="6459369"/>
          </a:xfrm>
          <a:prstGeom prst="frame">
            <a:avLst>
              <a:gd name="adj1" fmla="val 83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Times New Roman" pitchFamily="18" charset="0"/>
              <a:cs typeface="Times New Roman" pitchFamily="18" charset="0"/>
            </a:endParaRPr>
          </a:p>
        </p:txBody>
      </p:sp>
      <p:graphicFrame>
        <p:nvGraphicFramePr>
          <p:cNvPr id="3" name="Diagram 2"/>
          <p:cNvGraphicFramePr/>
          <p:nvPr>
            <p:extLst>
              <p:ext uri="{D42A27DB-BD31-4B8C-83A1-F6EECF244321}">
                <p14:modId xmlns:p14="http://schemas.microsoft.com/office/powerpoint/2010/main" val="2411071324"/>
              </p:ext>
            </p:extLst>
          </p:nvPr>
        </p:nvGraphicFramePr>
        <p:xfrm>
          <a:off x="1993537" y="938349"/>
          <a:ext cx="5593080" cy="185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233713" y="1940312"/>
            <a:ext cx="9348793" cy="3416320"/>
          </a:xfrm>
          <a:prstGeom prst="rect">
            <a:avLst/>
          </a:prstGeom>
          <a:noFill/>
        </p:spPr>
        <p:txBody>
          <a:bodyPr wrap="square" rtlCol="0">
            <a:spAutoFit/>
          </a:bodyPr>
          <a:lstStyle/>
          <a:p>
            <a:pPr marL="285750" indent="-285750">
              <a:buFont typeface="Wingdings" pitchFamily="2" charset="2"/>
              <a:buChar char="Ø"/>
            </a:pPr>
            <a:r>
              <a:rPr lang="en-IN" sz="2400" i="1" dirty="0">
                <a:latin typeface="Times New Roman" pitchFamily="18" charset="0"/>
                <a:cs typeface="Times New Roman" pitchFamily="18" charset="0"/>
              </a:rPr>
              <a:t>After rain fall or snow melting ,water goes to vertically downward in soil ,this process is called as infiltration .</a:t>
            </a:r>
          </a:p>
          <a:p>
            <a:pPr marL="285750" indent="-285750">
              <a:buFont typeface="Wingdings" pitchFamily="2" charset="2"/>
              <a:buChar char="Ø"/>
            </a:pPr>
            <a:endParaRPr lang="en-IN" sz="2400" i="1" dirty="0">
              <a:latin typeface="Times New Roman" pitchFamily="18" charset="0"/>
              <a:cs typeface="Times New Roman" pitchFamily="18" charset="0"/>
            </a:endParaRPr>
          </a:p>
          <a:p>
            <a:pPr marL="285750" indent="-285750">
              <a:buFont typeface="Wingdings" pitchFamily="2" charset="2"/>
              <a:buChar char="Ø"/>
            </a:pPr>
            <a:r>
              <a:rPr lang="en-IN" sz="2400" i="1" dirty="0">
                <a:latin typeface="Times New Roman" pitchFamily="18" charset="0"/>
                <a:cs typeface="Times New Roman" pitchFamily="18" charset="0"/>
              </a:rPr>
              <a:t>When a big rock is come in its pathway , it does not go further.</a:t>
            </a:r>
          </a:p>
          <a:p>
            <a:pPr marL="285750" indent="-285750">
              <a:buFont typeface="Wingdings" pitchFamily="2" charset="2"/>
              <a:buChar char="Ø"/>
            </a:pPr>
            <a:endParaRPr lang="en-IN" sz="2400" i="1" dirty="0">
              <a:latin typeface="Times New Roman" pitchFamily="18" charset="0"/>
              <a:cs typeface="Times New Roman" pitchFamily="18" charset="0"/>
            </a:endParaRPr>
          </a:p>
          <a:p>
            <a:pPr marL="285750" indent="-285750">
              <a:buFont typeface="Wingdings" pitchFamily="2" charset="2"/>
              <a:buChar char="Ø"/>
            </a:pPr>
            <a:r>
              <a:rPr lang="en-IN" sz="2400" i="1" dirty="0">
                <a:latin typeface="Times New Roman" pitchFamily="18" charset="0"/>
                <a:cs typeface="Times New Roman" pitchFamily="18" charset="0"/>
              </a:rPr>
              <a:t>This process repeats many times and thus water accumulates in direction from downward to upward.</a:t>
            </a:r>
          </a:p>
          <a:p>
            <a:pPr marL="285750" indent="-285750">
              <a:buFont typeface="Wingdings" pitchFamily="2" charset="2"/>
              <a:buChar char="Ø"/>
            </a:pPr>
            <a:endParaRPr lang="en-IN" sz="2400" i="1" dirty="0">
              <a:latin typeface="Times New Roman" pitchFamily="18" charset="0"/>
              <a:cs typeface="Times New Roman" pitchFamily="18" charset="0"/>
            </a:endParaRPr>
          </a:p>
          <a:p>
            <a:pPr marL="285750" indent="-285750">
              <a:buFont typeface="Wingdings" pitchFamily="2" charset="2"/>
              <a:buChar char="Ø"/>
            </a:pPr>
            <a:r>
              <a:rPr lang="en-IN" sz="2400" i="1" dirty="0">
                <a:latin typeface="Times New Roman" pitchFamily="18" charset="0"/>
                <a:cs typeface="Times New Roman" pitchFamily="18" charset="0"/>
              </a:rPr>
              <a:t>This accumulate water is called ‘soil moisture’.</a:t>
            </a:r>
          </a:p>
        </p:txBody>
      </p:sp>
    </p:spTree>
    <p:extLst>
      <p:ext uri="{BB962C8B-B14F-4D97-AF65-F5344CB8AC3E}">
        <p14:creationId xmlns:p14="http://schemas.microsoft.com/office/powerpoint/2010/main" val="1510037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915" y="406400"/>
            <a:ext cx="8940800" cy="646331"/>
          </a:xfrm>
          <a:prstGeom prst="rect">
            <a:avLst/>
          </a:prstGeom>
          <a:noFill/>
        </p:spPr>
        <p:txBody>
          <a:bodyPr wrap="square" rtlCol="0">
            <a:spAutoFit/>
          </a:bodyPr>
          <a:lstStyle/>
          <a:p>
            <a:r>
              <a:rPr lang="en-IN" sz="3600" dirty="0">
                <a:solidFill>
                  <a:srgbClr val="FF0000"/>
                </a:solidFill>
                <a:latin typeface="Times New Roman" pitchFamily="18" charset="0"/>
                <a:cs typeface="Times New Roman" pitchFamily="18" charset="0"/>
              </a:rPr>
              <a:t>Soil moisture in various types of soil :-</a:t>
            </a:r>
          </a:p>
        </p:txBody>
      </p:sp>
      <p:sp>
        <p:nvSpPr>
          <p:cNvPr id="4" name="TextBox 3"/>
          <p:cNvSpPr txBox="1"/>
          <p:nvPr/>
        </p:nvSpPr>
        <p:spPr>
          <a:xfrm>
            <a:off x="624114" y="1625600"/>
            <a:ext cx="7590972" cy="461665"/>
          </a:xfrm>
          <a:prstGeom prst="rect">
            <a:avLst/>
          </a:prstGeom>
          <a:noFill/>
        </p:spPr>
        <p:txBody>
          <a:bodyPr wrap="square" rtlCol="0">
            <a:spAutoFit/>
          </a:bodyPr>
          <a:lstStyle/>
          <a:p>
            <a:r>
              <a:rPr lang="en-IN" sz="2400" i="1" dirty="0">
                <a:latin typeface="Times New Roman" pitchFamily="18" charset="0"/>
                <a:cs typeface="Times New Roman" pitchFamily="18" charset="0"/>
              </a:rPr>
              <a:t>                            Clay  &gt; Silt  &gt; Sand </a:t>
            </a:r>
          </a:p>
        </p:txBody>
      </p:sp>
      <p:cxnSp>
        <p:nvCxnSpPr>
          <p:cNvPr id="6" name="Straight Arrow Connector 5"/>
          <p:cNvCxnSpPr/>
          <p:nvPr/>
        </p:nvCxnSpPr>
        <p:spPr>
          <a:xfrm rot="10800000">
            <a:off x="2394860" y="2365831"/>
            <a:ext cx="3309255" cy="29026"/>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56114" y="2598056"/>
            <a:ext cx="3338285" cy="461665"/>
          </a:xfrm>
          <a:prstGeom prst="rect">
            <a:avLst/>
          </a:prstGeom>
          <a:noFill/>
        </p:spPr>
        <p:txBody>
          <a:bodyPr wrap="square" rtlCol="0">
            <a:spAutoFit/>
          </a:bodyPr>
          <a:lstStyle/>
          <a:p>
            <a:r>
              <a:rPr lang="en-IN" sz="2400" dirty="0">
                <a:solidFill>
                  <a:srgbClr val="00B0F0"/>
                </a:solidFill>
                <a:latin typeface="Times New Roman" pitchFamily="18" charset="0"/>
                <a:cs typeface="Times New Roman" pitchFamily="18" charset="0"/>
              </a:rPr>
              <a:t>         Soil moisture</a:t>
            </a:r>
          </a:p>
        </p:txBody>
      </p:sp>
      <p:graphicFrame>
        <p:nvGraphicFramePr>
          <p:cNvPr id="10" name="Table 9"/>
          <p:cNvGraphicFramePr>
            <a:graphicFrameLocks noGrp="1"/>
          </p:cNvGraphicFramePr>
          <p:nvPr/>
        </p:nvGraphicFramePr>
        <p:xfrm>
          <a:off x="608872" y="3855720"/>
          <a:ext cx="8927014" cy="2743200"/>
        </p:xfrm>
        <a:graphic>
          <a:graphicData uri="http://schemas.openxmlformats.org/drawingml/2006/table">
            <a:tbl>
              <a:tblPr firstRow="1" bandRow="1">
                <a:tableStyleId>{5C22544A-7EE6-4342-B048-85BDC9FD1C3A}</a:tableStyleId>
              </a:tblPr>
              <a:tblGrid>
                <a:gridCol w="4463507">
                  <a:extLst>
                    <a:ext uri="{9D8B030D-6E8A-4147-A177-3AD203B41FA5}">
                      <a16:colId xmlns:a16="http://schemas.microsoft.com/office/drawing/2014/main" val="20000"/>
                    </a:ext>
                  </a:extLst>
                </a:gridCol>
                <a:gridCol w="4463507">
                  <a:extLst>
                    <a:ext uri="{9D8B030D-6E8A-4147-A177-3AD203B41FA5}">
                      <a16:colId xmlns:a16="http://schemas.microsoft.com/office/drawing/2014/main" val="20001"/>
                    </a:ext>
                  </a:extLst>
                </a:gridCol>
              </a:tblGrid>
              <a:tr h="542351">
                <a:tc>
                  <a:txBody>
                    <a:bodyPr/>
                    <a:lstStyle/>
                    <a:p>
                      <a:r>
                        <a:rPr lang="en-IN" dirty="0">
                          <a:latin typeface="Times New Roman" pitchFamily="18" charset="0"/>
                          <a:cs typeface="Times New Roman" pitchFamily="18" charset="0"/>
                        </a:rPr>
                        <a:t>               </a:t>
                      </a:r>
                      <a:r>
                        <a:rPr lang="en-IN" sz="2800" dirty="0">
                          <a:solidFill>
                            <a:srgbClr val="FFFF00"/>
                          </a:solidFill>
                          <a:latin typeface="Times New Roman" pitchFamily="18" charset="0"/>
                          <a:cs typeface="Times New Roman" pitchFamily="18" charset="0"/>
                        </a:rPr>
                        <a:t>Type</a:t>
                      </a:r>
                      <a:r>
                        <a:rPr lang="en-IN" sz="2800" baseline="0" dirty="0">
                          <a:solidFill>
                            <a:srgbClr val="FFFF00"/>
                          </a:solidFill>
                          <a:latin typeface="Times New Roman" pitchFamily="18" charset="0"/>
                          <a:cs typeface="Times New Roman" pitchFamily="18" charset="0"/>
                        </a:rPr>
                        <a:t> of soil</a:t>
                      </a:r>
                      <a:r>
                        <a:rPr lang="en-IN" sz="2800" baseline="0" dirty="0">
                          <a:solidFill>
                            <a:srgbClr val="FFFF00"/>
                          </a:solidFill>
                        </a:rPr>
                        <a:t> </a:t>
                      </a:r>
                      <a:endParaRPr lang="en-IN" dirty="0">
                        <a:solidFill>
                          <a:srgbClr val="FFFF00"/>
                        </a:solidFill>
                      </a:endParaRPr>
                    </a:p>
                  </a:txBody>
                  <a:tcPr/>
                </a:tc>
                <a:tc>
                  <a:txBody>
                    <a:bodyPr/>
                    <a:lstStyle/>
                    <a:p>
                      <a:r>
                        <a:rPr lang="en-IN" sz="2800" dirty="0">
                          <a:solidFill>
                            <a:srgbClr val="FFFF00"/>
                          </a:solidFill>
                          <a:latin typeface="Times New Roman" pitchFamily="18" charset="0"/>
                          <a:cs typeface="Times New Roman" pitchFamily="18" charset="0"/>
                        </a:rPr>
                        <a:t>Volumetric soil</a:t>
                      </a:r>
                      <a:r>
                        <a:rPr lang="en-IN" sz="2800" baseline="0" dirty="0">
                          <a:solidFill>
                            <a:srgbClr val="FFFF00"/>
                          </a:solidFill>
                          <a:latin typeface="Times New Roman" pitchFamily="18" charset="0"/>
                          <a:cs typeface="Times New Roman" pitchFamily="18" charset="0"/>
                        </a:rPr>
                        <a:t> moisture content remaining at field capacity in %</a:t>
                      </a:r>
                      <a:endParaRPr lang="en-IN" sz="2800" dirty="0">
                        <a:solidFill>
                          <a:srgbClr val="FFFF0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62863">
                <a:tc>
                  <a:txBody>
                    <a:bodyPr/>
                    <a:lstStyle/>
                    <a:p>
                      <a:r>
                        <a:rPr lang="en-IN" sz="2400" dirty="0">
                          <a:solidFill>
                            <a:srgbClr val="00B0F0"/>
                          </a:solidFill>
                          <a:latin typeface="Times New Roman" pitchFamily="18" charset="0"/>
                          <a:cs typeface="Times New Roman" pitchFamily="18" charset="0"/>
                        </a:rPr>
                        <a:t>                    Clay</a:t>
                      </a:r>
                    </a:p>
                  </a:txBody>
                  <a:tcPr/>
                </a:tc>
                <a:tc>
                  <a:txBody>
                    <a:bodyPr/>
                    <a:lstStyle/>
                    <a:p>
                      <a:r>
                        <a:rPr lang="en-IN" dirty="0"/>
                        <a:t>                </a:t>
                      </a:r>
                      <a:r>
                        <a:rPr lang="en-IN" sz="2400" dirty="0">
                          <a:solidFill>
                            <a:srgbClr val="00B0F0"/>
                          </a:solidFill>
                          <a:latin typeface="Times New Roman" pitchFamily="18" charset="0"/>
                          <a:cs typeface="Times New Roman" pitchFamily="18" charset="0"/>
                        </a:rPr>
                        <a:t>55</a:t>
                      </a:r>
                      <a:r>
                        <a:rPr lang="en-IN" dirty="0"/>
                        <a:t>    </a:t>
                      </a:r>
                    </a:p>
                  </a:txBody>
                  <a:tcPr/>
                </a:tc>
                <a:extLst>
                  <a:ext uri="{0D108BD9-81ED-4DB2-BD59-A6C34878D82A}">
                    <a16:rowId xmlns:a16="http://schemas.microsoft.com/office/drawing/2014/main" val="10001"/>
                  </a:ext>
                </a:extLst>
              </a:tr>
              <a:tr h="362863">
                <a:tc>
                  <a:txBody>
                    <a:bodyPr/>
                    <a:lstStyle/>
                    <a:p>
                      <a:r>
                        <a:rPr lang="en-IN" dirty="0"/>
                        <a:t>                      </a:t>
                      </a:r>
                      <a:r>
                        <a:rPr lang="en-IN" sz="2400" dirty="0">
                          <a:solidFill>
                            <a:srgbClr val="00B0F0"/>
                          </a:solidFill>
                          <a:latin typeface="Times New Roman" pitchFamily="18" charset="0"/>
                          <a:cs typeface="Times New Roman" pitchFamily="18" charset="0"/>
                        </a:rPr>
                        <a:t>Loam</a:t>
                      </a:r>
                      <a:endParaRPr lang="en-IN" dirty="0"/>
                    </a:p>
                  </a:txBody>
                  <a:tcPr/>
                </a:tc>
                <a:tc>
                  <a:txBody>
                    <a:bodyPr/>
                    <a:lstStyle/>
                    <a:p>
                      <a:r>
                        <a:rPr lang="en-IN" dirty="0"/>
                        <a:t>                </a:t>
                      </a:r>
                      <a:r>
                        <a:rPr lang="en-IN" sz="2400" dirty="0">
                          <a:solidFill>
                            <a:srgbClr val="00B0F0"/>
                          </a:solidFill>
                          <a:latin typeface="Times New Roman" pitchFamily="18" charset="0"/>
                          <a:cs typeface="Times New Roman" pitchFamily="18" charset="0"/>
                        </a:rPr>
                        <a:t>35 - 45</a:t>
                      </a:r>
                    </a:p>
                  </a:txBody>
                  <a:tcPr/>
                </a:tc>
                <a:extLst>
                  <a:ext uri="{0D108BD9-81ED-4DB2-BD59-A6C34878D82A}">
                    <a16:rowId xmlns:a16="http://schemas.microsoft.com/office/drawing/2014/main" val="10002"/>
                  </a:ext>
                </a:extLst>
              </a:tr>
              <a:tr h="362863">
                <a:tc>
                  <a:txBody>
                    <a:bodyPr/>
                    <a:lstStyle/>
                    <a:p>
                      <a:r>
                        <a:rPr lang="en-IN" dirty="0"/>
                        <a:t>                      </a:t>
                      </a:r>
                      <a:r>
                        <a:rPr lang="en-IN" sz="2400" dirty="0">
                          <a:solidFill>
                            <a:srgbClr val="00B0F0"/>
                          </a:solidFill>
                          <a:latin typeface="Times New Roman" pitchFamily="18" charset="0"/>
                          <a:cs typeface="Times New Roman" pitchFamily="18" charset="0"/>
                        </a:rPr>
                        <a:t>Sandy</a:t>
                      </a:r>
                      <a:endParaRPr lang="en-IN" dirty="0"/>
                    </a:p>
                  </a:txBody>
                  <a:tcPr/>
                </a:tc>
                <a:tc>
                  <a:txBody>
                    <a:bodyPr/>
                    <a:lstStyle/>
                    <a:p>
                      <a:r>
                        <a:rPr lang="en-IN" dirty="0"/>
                        <a:t>                </a:t>
                      </a:r>
                      <a:r>
                        <a:rPr lang="en-IN" sz="2400" dirty="0">
                          <a:solidFill>
                            <a:srgbClr val="00B0F0"/>
                          </a:solidFill>
                          <a:latin typeface="Times New Roman" pitchFamily="18" charset="0"/>
                          <a:cs typeface="Times New Roman" pitchFamily="18" charset="0"/>
                        </a:rPr>
                        <a:t>15 - 25 </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953185-B59D-43D2-997C-8148C3E4F371}"/>
              </a:ext>
            </a:extLst>
          </p:cNvPr>
          <p:cNvSpPr/>
          <p:nvPr/>
        </p:nvSpPr>
        <p:spPr>
          <a:xfrm>
            <a:off x="0" y="0"/>
            <a:ext cx="5801360" cy="3970318"/>
          </a:xfrm>
          <a:prstGeom prst="rect">
            <a:avLst/>
          </a:prstGeom>
        </p:spPr>
        <p:txBody>
          <a:bodyPr wrap="square">
            <a:spAutoFit/>
          </a:bodyPr>
          <a:lstStyle/>
          <a:p>
            <a:r>
              <a:rPr lang="en-US" b="1" dirty="0"/>
              <a:t>Clay Soil</a:t>
            </a:r>
          </a:p>
          <a:p>
            <a:r>
              <a:rPr lang="en-US" b="1" dirty="0"/>
              <a:t>Particle size:</a:t>
            </a:r>
            <a:r>
              <a:rPr lang="en-US" dirty="0"/>
              <a:t> Very fine particles (less than 0.002 mm)</a:t>
            </a:r>
          </a:p>
          <a:p>
            <a:r>
              <a:rPr lang="en-US" b="1" dirty="0"/>
              <a:t>Characteristics:</a:t>
            </a:r>
            <a:endParaRPr lang="en-US" dirty="0"/>
          </a:p>
          <a:p>
            <a:pPr>
              <a:buFont typeface="Arial" panose="020B0604020202020204" pitchFamily="34" charset="0"/>
              <a:buChar char="•"/>
            </a:pPr>
            <a:r>
              <a:rPr lang="en-US" dirty="0"/>
              <a:t>Heavy and dense texture</a:t>
            </a:r>
          </a:p>
          <a:p>
            <a:pPr>
              <a:buFont typeface="Arial" panose="020B0604020202020204" pitchFamily="34" charset="0"/>
              <a:buChar char="•"/>
            </a:pPr>
            <a:r>
              <a:rPr lang="en-US" dirty="0"/>
              <a:t>Sticks together when wet, forms clumps</a:t>
            </a:r>
          </a:p>
          <a:p>
            <a:pPr>
              <a:buFont typeface="Arial" panose="020B0604020202020204" pitchFamily="34" charset="0"/>
              <a:buChar char="•"/>
            </a:pPr>
            <a:r>
              <a:rPr lang="en-US" dirty="0"/>
              <a:t>Very slow drainage - holds water for long periods</a:t>
            </a:r>
          </a:p>
          <a:p>
            <a:pPr>
              <a:buFont typeface="Arial" panose="020B0604020202020204" pitchFamily="34" charset="0"/>
              <a:buChar char="•"/>
            </a:pPr>
            <a:r>
              <a:rPr lang="en-US" dirty="0"/>
              <a:t>Poor aeration (roots can struggle to breathe)</a:t>
            </a:r>
          </a:p>
          <a:p>
            <a:pPr>
              <a:buFont typeface="Arial" panose="020B0604020202020204" pitchFamily="34" charset="0"/>
              <a:buChar char="•"/>
            </a:pPr>
            <a:r>
              <a:rPr lang="en-US" dirty="0"/>
              <a:t>Rich in nutrients (holds them well)</a:t>
            </a:r>
          </a:p>
          <a:p>
            <a:pPr>
              <a:buFont typeface="Arial" panose="020B0604020202020204" pitchFamily="34" charset="0"/>
              <a:buChar char="•"/>
            </a:pPr>
            <a:r>
              <a:rPr lang="en-US" dirty="0"/>
              <a:t>Slow to warm up in spring</a:t>
            </a:r>
          </a:p>
          <a:p>
            <a:pPr>
              <a:buFont typeface="Arial" panose="020B0604020202020204" pitchFamily="34" charset="0"/>
              <a:buChar char="•"/>
            </a:pPr>
            <a:r>
              <a:rPr lang="en-US" dirty="0"/>
              <a:t>Hard and cracked when dry</a:t>
            </a:r>
          </a:p>
          <a:p>
            <a:pPr>
              <a:buFont typeface="Arial" panose="020B0604020202020204" pitchFamily="34" charset="0"/>
              <a:buChar char="•"/>
            </a:pPr>
            <a:r>
              <a:rPr lang="en-US" dirty="0"/>
              <a:t>Difficult to work with</a:t>
            </a:r>
          </a:p>
          <a:p>
            <a:r>
              <a:rPr lang="en-US" b="1" dirty="0"/>
              <a:t>Best for:</a:t>
            </a:r>
            <a:r>
              <a:rPr lang="en-US" dirty="0"/>
              <a:t> Crops that tolerate wet conditions like rice, </a:t>
            </a:r>
          </a:p>
          <a:p>
            <a:r>
              <a:rPr lang="en-US" dirty="0"/>
              <a:t>some vegetables in managed conditions. </a:t>
            </a:r>
          </a:p>
          <a:p>
            <a:r>
              <a:rPr lang="en-US" dirty="0"/>
              <a:t>Improves with organic matter addition.</a:t>
            </a:r>
          </a:p>
        </p:txBody>
      </p:sp>
      <p:sp>
        <p:nvSpPr>
          <p:cNvPr id="5" name="Rectangle 4">
            <a:extLst>
              <a:ext uri="{FF2B5EF4-FFF2-40B4-BE49-F238E27FC236}">
                <a16:creationId xmlns:a16="http://schemas.microsoft.com/office/drawing/2014/main" id="{BB74B0A2-F8FD-4DD5-AF39-8CF3F6884254}"/>
              </a:ext>
            </a:extLst>
          </p:cNvPr>
          <p:cNvSpPr/>
          <p:nvPr/>
        </p:nvSpPr>
        <p:spPr>
          <a:xfrm>
            <a:off x="6096000" y="0"/>
            <a:ext cx="6096000" cy="3970318"/>
          </a:xfrm>
          <a:prstGeom prst="rect">
            <a:avLst/>
          </a:prstGeom>
        </p:spPr>
        <p:txBody>
          <a:bodyPr>
            <a:spAutoFit/>
          </a:bodyPr>
          <a:lstStyle/>
          <a:p>
            <a:r>
              <a:rPr lang="en-US" b="1" dirty="0"/>
              <a:t>Sandy Soil</a:t>
            </a:r>
          </a:p>
          <a:p>
            <a:r>
              <a:rPr lang="en-US" b="1" dirty="0"/>
              <a:t>Particle size:</a:t>
            </a:r>
            <a:r>
              <a:rPr lang="en-US" dirty="0"/>
              <a:t> Large particles (0.05-2 mm)</a:t>
            </a:r>
          </a:p>
          <a:p>
            <a:r>
              <a:rPr lang="en-US" b="1" dirty="0"/>
              <a:t>Characteristics:</a:t>
            </a:r>
            <a:endParaRPr lang="en-US" dirty="0"/>
          </a:p>
          <a:p>
            <a:pPr>
              <a:buFont typeface="Arial" panose="020B0604020202020204" pitchFamily="34" charset="0"/>
              <a:buChar char="•"/>
            </a:pPr>
            <a:r>
              <a:rPr lang="en-US" dirty="0"/>
              <a:t>Light and gritty texture</a:t>
            </a:r>
          </a:p>
          <a:p>
            <a:pPr>
              <a:buFont typeface="Arial" panose="020B0604020202020204" pitchFamily="34" charset="0"/>
              <a:buChar char="•"/>
            </a:pPr>
            <a:r>
              <a:rPr lang="en-US" dirty="0"/>
              <a:t>Loose and doesn't clump together</a:t>
            </a:r>
          </a:p>
          <a:p>
            <a:pPr>
              <a:buFont typeface="Arial" panose="020B0604020202020204" pitchFamily="34" charset="0"/>
              <a:buChar char="•"/>
            </a:pPr>
            <a:r>
              <a:rPr lang="en-US" dirty="0"/>
              <a:t>Excellent drainage - water passes through quickly</a:t>
            </a:r>
          </a:p>
          <a:p>
            <a:pPr>
              <a:buFont typeface="Arial" panose="020B0604020202020204" pitchFamily="34" charset="0"/>
              <a:buChar char="•"/>
            </a:pPr>
            <a:r>
              <a:rPr lang="en-US" dirty="0"/>
              <a:t>Good aeration</a:t>
            </a:r>
          </a:p>
          <a:p>
            <a:pPr>
              <a:buFont typeface="Arial" panose="020B0604020202020204" pitchFamily="34" charset="0"/>
              <a:buChar char="•"/>
            </a:pPr>
            <a:r>
              <a:rPr lang="en-US" dirty="0"/>
              <a:t>Low nutrient retention (nutrients wash away easily)</a:t>
            </a:r>
          </a:p>
          <a:p>
            <a:pPr>
              <a:buFont typeface="Arial" panose="020B0604020202020204" pitchFamily="34" charset="0"/>
              <a:buChar char="•"/>
            </a:pPr>
            <a:r>
              <a:rPr lang="en-US" dirty="0"/>
              <a:t>Warms up quickly in spring</a:t>
            </a:r>
          </a:p>
          <a:p>
            <a:pPr>
              <a:buFont typeface="Arial" panose="020B0604020202020204" pitchFamily="34" charset="0"/>
              <a:buChar char="•"/>
            </a:pPr>
            <a:r>
              <a:rPr lang="en-US" dirty="0"/>
              <a:t>Easy to work with</a:t>
            </a:r>
          </a:p>
          <a:p>
            <a:pPr>
              <a:buFont typeface="Arial" panose="020B0604020202020204" pitchFamily="34" charset="0"/>
              <a:buChar char="•"/>
            </a:pPr>
            <a:r>
              <a:rPr lang="en-US" dirty="0"/>
              <a:t>Prone to drying out</a:t>
            </a:r>
          </a:p>
          <a:p>
            <a:r>
              <a:rPr lang="en-US" b="1" dirty="0"/>
              <a:t>Best for:</a:t>
            </a:r>
            <a:r>
              <a:rPr lang="en-US" dirty="0"/>
              <a:t> Root vegetables (carrots, potatoes), drought-tolerant plants, crops preferring well-drained soil. Needs frequent fertilization and watering.</a:t>
            </a:r>
          </a:p>
        </p:txBody>
      </p:sp>
      <p:sp>
        <p:nvSpPr>
          <p:cNvPr id="6" name="Rectangle 5">
            <a:extLst>
              <a:ext uri="{FF2B5EF4-FFF2-40B4-BE49-F238E27FC236}">
                <a16:creationId xmlns:a16="http://schemas.microsoft.com/office/drawing/2014/main" id="{E14CBA42-A264-4F78-BACF-1ACA7537E7E4}"/>
              </a:ext>
            </a:extLst>
          </p:cNvPr>
          <p:cNvSpPr/>
          <p:nvPr/>
        </p:nvSpPr>
        <p:spPr>
          <a:xfrm>
            <a:off x="0" y="4182074"/>
            <a:ext cx="7709836" cy="2585323"/>
          </a:xfrm>
          <a:prstGeom prst="rect">
            <a:avLst/>
          </a:prstGeom>
        </p:spPr>
        <p:txBody>
          <a:bodyPr wrap="square">
            <a:spAutoFit/>
          </a:bodyPr>
          <a:lstStyle/>
          <a:p>
            <a:r>
              <a:rPr lang="en-US" b="1" dirty="0"/>
              <a:t>Loam Soil</a:t>
            </a:r>
          </a:p>
          <a:p>
            <a:r>
              <a:rPr lang="en-US" b="1" dirty="0"/>
              <a:t>Particle size:</a:t>
            </a:r>
            <a:r>
              <a:rPr lang="en-US" dirty="0"/>
              <a:t> Balanced mixture of sand (40%), silt (40%), and clay (20%)</a:t>
            </a:r>
          </a:p>
          <a:p>
            <a:r>
              <a:rPr lang="en-US" b="1" dirty="0"/>
              <a:t>Characteristics:</a:t>
            </a:r>
            <a:endParaRPr lang="en-US" dirty="0"/>
          </a:p>
          <a:p>
            <a:pPr>
              <a:buFont typeface="Arial" panose="020B0604020202020204" pitchFamily="34" charset="0"/>
              <a:buChar char="•"/>
            </a:pPr>
            <a:r>
              <a:rPr lang="en-US" dirty="0"/>
              <a:t>Medium texture - crumbly and slightly sticky</a:t>
            </a:r>
          </a:p>
          <a:p>
            <a:pPr>
              <a:buFont typeface="Arial" panose="020B0604020202020204" pitchFamily="34" charset="0"/>
              <a:buChar char="•"/>
            </a:pPr>
            <a:r>
              <a:rPr lang="en-US" dirty="0"/>
              <a:t>Moderate drainage (not too fast, not too slow)</a:t>
            </a:r>
          </a:p>
          <a:p>
            <a:pPr>
              <a:buFont typeface="Arial" panose="020B0604020202020204" pitchFamily="34" charset="0"/>
              <a:buChar char="•"/>
            </a:pPr>
            <a:r>
              <a:rPr lang="en-US" dirty="0"/>
              <a:t>Good aeration</a:t>
            </a:r>
          </a:p>
          <a:p>
            <a:pPr>
              <a:buFont typeface="Arial" panose="020B0604020202020204" pitchFamily="34" charset="0"/>
              <a:buChar char="•"/>
            </a:pPr>
            <a:r>
              <a:rPr lang="en-US" dirty="0"/>
              <a:t>Excellent nutrient retention</a:t>
            </a:r>
          </a:p>
          <a:p>
            <a:pPr>
              <a:buFont typeface="Arial" panose="020B0604020202020204" pitchFamily="34" charset="0"/>
              <a:buChar char="•"/>
            </a:pPr>
            <a:r>
              <a:rPr lang="en-US" dirty="0"/>
              <a:t>Retains moisture well but doesn't waterlog</a:t>
            </a:r>
          </a:p>
          <a:p>
            <a:pPr>
              <a:buFont typeface="Arial" panose="020B0604020202020204" pitchFamily="34" charset="0"/>
              <a:buChar char="•"/>
            </a:pPr>
            <a:r>
              <a:rPr lang="en-US" dirty="0"/>
              <a:t>Easy to work with</a:t>
            </a:r>
          </a:p>
        </p:txBody>
      </p:sp>
      <p:sp>
        <p:nvSpPr>
          <p:cNvPr id="7" name="Rectangle 6">
            <a:extLst>
              <a:ext uri="{FF2B5EF4-FFF2-40B4-BE49-F238E27FC236}">
                <a16:creationId xmlns:a16="http://schemas.microsoft.com/office/drawing/2014/main" id="{CB01EE99-98C9-4B78-A3B8-43A6BB8BD1E6}"/>
              </a:ext>
            </a:extLst>
          </p:cNvPr>
          <p:cNvSpPr/>
          <p:nvPr/>
        </p:nvSpPr>
        <p:spPr>
          <a:xfrm>
            <a:off x="5425440" y="5265903"/>
            <a:ext cx="6096000" cy="1477328"/>
          </a:xfrm>
          <a:prstGeom prst="rect">
            <a:avLst/>
          </a:prstGeom>
        </p:spPr>
        <p:txBody>
          <a:bodyPr>
            <a:spAutoFit/>
          </a:bodyPr>
          <a:lstStyle/>
          <a:p>
            <a:pPr>
              <a:buFont typeface="Arial" panose="020B0604020202020204" pitchFamily="34" charset="0"/>
              <a:buChar char="•"/>
            </a:pPr>
            <a:r>
              <a:rPr lang="en-US" dirty="0"/>
              <a:t>Warms moderately in spring</a:t>
            </a:r>
          </a:p>
          <a:p>
            <a:pPr>
              <a:buFont typeface="Arial" panose="020B0604020202020204" pitchFamily="34" charset="0"/>
              <a:buChar char="•"/>
            </a:pPr>
            <a:r>
              <a:rPr lang="en-US" dirty="0"/>
              <a:t>Holds structure well</a:t>
            </a:r>
          </a:p>
          <a:p>
            <a:r>
              <a:rPr lang="en-US" b="1" dirty="0"/>
              <a:t>Best for:</a:t>
            </a:r>
            <a:r>
              <a:rPr lang="en-US" dirty="0"/>
              <a:t> Almost all crops - it's considered the ideal "garden soil." Supports vegetables, fruits, flowers, grains, and most agricultural crops.</a:t>
            </a:r>
          </a:p>
        </p:txBody>
      </p:sp>
    </p:spTree>
    <p:extLst>
      <p:ext uri="{BB962C8B-B14F-4D97-AF65-F5344CB8AC3E}">
        <p14:creationId xmlns:p14="http://schemas.microsoft.com/office/powerpoint/2010/main" val="4203984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4714D7-5C85-4858-B9D5-B9A946869881}"/>
              </a:ext>
            </a:extLst>
          </p:cNvPr>
          <p:cNvPicPr>
            <a:picLocks noChangeAspect="1"/>
          </p:cNvPicPr>
          <p:nvPr/>
        </p:nvPicPr>
        <p:blipFill>
          <a:blip r:embed="rId2"/>
          <a:stretch>
            <a:fillRect/>
          </a:stretch>
        </p:blipFill>
        <p:spPr>
          <a:xfrm>
            <a:off x="0" y="0"/>
            <a:ext cx="10869542" cy="4353533"/>
          </a:xfrm>
          <a:prstGeom prst="rect">
            <a:avLst/>
          </a:prstGeom>
        </p:spPr>
      </p:pic>
      <p:pic>
        <p:nvPicPr>
          <p:cNvPr id="3" name="Picture 2">
            <a:extLst>
              <a:ext uri="{FF2B5EF4-FFF2-40B4-BE49-F238E27FC236}">
                <a16:creationId xmlns:a16="http://schemas.microsoft.com/office/drawing/2014/main" id="{6BE09F7B-9287-4024-B531-297B6D6C85AE}"/>
              </a:ext>
            </a:extLst>
          </p:cNvPr>
          <p:cNvPicPr>
            <a:picLocks noChangeAspect="1"/>
          </p:cNvPicPr>
          <p:nvPr/>
        </p:nvPicPr>
        <p:blipFill>
          <a:blip r:embed="rId3"/>
          <a:stretch>
            <a:fillRect/>
          </a:stretch>
        </p:blipFill>
        <p:spPr>
          <a:xfrm>
            <a:off x="1714739" y="4343049"/>
            <a:ext cx="7440063" cy="2514951"/>
          </a:xfrm>
          <a:prstGeom prst="rect">
            <a:avLst/>
          </a:prstGeom>
        </p:spPr>
      </p:pic>
    </p:spTree>
    <p:extLst>
      <p:ext uri="{BB962C8B-B14F-4D97-AF65-F5344CB8AC3E}">
        <p14:creationId xmlns:p14="http://schemas.microsoft.com/office/powerpoint/2010/main" val="2214504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DACE55-3E52-4BFF-A23A-B0F3EE937478}"/>
              </a:ext>
            </a:extLst>
          </p:cNvPr>
          <p:cNvSpPr txBox="1"/>
          <p:nvPr/>
        </p:nvSpPr>
        <p:spPr>
          <a:xfrm>
            <a:off x="550807" y="0"/>
            <a:ext cx="7130171" cy="646331"/>
          </a:xfrm>
          <a:prstGeom prst="rect">
            <a:avLst/>
          </a:prstGeom>
          <a:noFill/>
        </p:spPr>
        <p:txBody>
          <a:bodyPr wrap="square" rtlCol="0">
            <a:spAutoFit/>
          </a:bodyPr>
          <a:lstStyle/>
          <a:p>
            <a:r>
              <a:rPr lang="en-IN" sz="3600" b="1" i="1" u="sng" dirty="0">
                <a:solidFill>
                  <a:srgbClr val="FF0000"/>
                </a:solidFill>
                <a:latin typeface="Times New Roman" panose="02020603050405020304" pitchFamily="18" charset="0"/>
                <a:cs typeface="Times New Roman" panose="02020603050405020304" pitchFamily="18" charset="0"/>
              </a:rPr>
              <a:t>WHY   SOIL  IS  CONSERVED</a:t>
            </a:r>
            <a:r>
              <a:rPr lang="en-IN" sz="3600" b="1" i="1" dirty="0">
                <a:solidFill>
                  <a:srgbClr val="FF0000"/>
                </a:solidFill>
                <a:latin typeface="Times New Roman" panose="02020603050405020304" pitchFamily="18" charset="0"/>
                <a:cs typeface="Times New Roman" panose="02020603050405020304" pitchFamily="18" charset="0"/>
              </a:rPr>
              <a:t>  :-</a:t>
            </a:r>
            <a:endParaRPr lang="en-IN" sz="3600" b="1" i="1" u="sng"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02A0016-9CB0-4A79-9142-7400B79009AF}"/>
              </a:ext>
            </a:extLst>
          </p:cNvPr>
          <p:cNvSpPr txBox="1"/>
          <p:nvPr/>
        </p:nvSpPr>
        <p:spPr>
          <a:xfrm>
            <a:off x="313820" y="1148909"/>
            <a:ext cx="7819053" cy="1938992"/>
          </a:xfrm>
          <a:prstGeom prst="rect">
            <a:avLst/>
          </a:prstGeom>
          <a:noFill/>
        </p:spPr>
        <p:txBody>
          <a:bodyPr wrap="square" rtlCol="0">
            <a:spAutoFit/>
          </a:bodyPr>
          <a:lstStyle/>
          <a:p>
            <a:r>
              <a:rPr lang="en-IN" sz="2400" i="1" dirty="0">
                <a:latin typeface="Times New Roman" panose="02020603050405020304" pitchFamily="18" charset="0"/>
                <a:cs typeface="Times New Roman" panose="02020603050405020304" pitchFamily="18" charset="0"/>
              </a:rPr>
              <a:t>Because some factors destroy quality and quantity of soil –</a:t>
            </a:r>
          </a:p>
          <a:p>
            <a:endParaRPr lang="en-IN" sz="2400" i="1" dirty="0">
              <a:latin typeface="Times New Roman" panose="02020603050405020304" pitchFamily="18" charset="0"/>
              <a:cs typeface="Times New Roman" panose="02020603050405020304" pitchFamily="18" charset="0"/>
            </a:endParaRPr>
          </a:p>
          <a:p>
            <a:pPr marL="342900" indent="-342900">
              <a:buFont typeface="+mj-lt"/>
              <a:buAutoNum type="alphaUcPeriod"/>
            </a:pPr>
            <a:r>
              <a:rPr lang="en-IN" sz="2400" i="1" dirty="0">
                <a:latin typeface="Times New Roman" panose="02020603050405020304" pitchFamily="18" charset="0"/>
                <a:cs typeface="Times New Roman" panose="02020603050405020304" pitchFamily="18" charset="0"/>
              </a:rPr>
              <a:t>Soil erosion.</a:t>
            </a:r>
          </a:p>
          <a:p>
            <a:pPr marL="342900" indent="-342900">
              <a:buFont typeface="+mj-lt"/>
              <a:buAutoNum type="alphaUcPeriod"/>
            </a:pPr>
            <a:endParaRPr lang="en-IN" sz="2400" i="1" dirty="0">
              <a:latin typeface="Times New Roman" panose="02020603050405020304" pitchFamily="18" charset="0"/>
              <a:cs typeface="Times New Roman" panose="02020603050405020304" pitchFamily="18" charset="0"/>
            </a:endParaRPr>
          </a:p>
          <a:p>
            <a:pPr marL="342900" indent="-342900">
              <a:buFont typeface="+mj-lt"/>
              <a:buAutoNum type="alphaUcPeriod"/>
            </a:pPr>
            <a:r>
              <a:rPr lang="en-IN" sz="2400" i="1" dirty="0">
                <a:latin typeface="Times New Roman" panose="02020603050405020304" pitchFamily="18" charset="0"/>
                <a:cs typeface="Times New Roman" panose="02020603050405020304" pitchFamily="18" charset="0"/>
              </a:rPr>
              <a:t>Imbalanced use of chemicals.</a:t>
            </a:r>
          </a:p>
        </p:txBody>
      </p:sp>
      <p:sp>
        <p:nvSpPr>
          <p:cNvPr id="4" name="TextBox 3">
            <a:extLst>
              <a:ext uri="{FF2B5EF4-FFF2-40B4-BE49-F238E27FC236}">
                <a16:creationId xmlns:a16="http://schemas.microsoft.com/office/drawing/2014/main" id="{F01DC593-0D5C-4FD5-8A37-5E478C3DFDE1}"/>
              </a:ext>
            </a:extLst>
          </p:cNvPr>
          <p:cNvSpPr txBox="1"/>
          <p:nvPr/>
        </p:nvSpPr>
        <p:spPr>
          <a:xfrm>
            <a:off x="1968759" y="3284376"/>
            <a:ext cx="6755363" cy="646331"/>
          </a:xfrm>
          <a:prstGeom prst="rect">
            <a:avLst/>
          </a:prstGeom>
          <a:noFill/>
        </p:spPr>
        <p:txBody>
          <a:bodyPr wrap="square" rtlCol="0">
            <a:spAutoFit/>
          </a:bodyPr>
          <a:lstStyle/>
          <a:p>
            <a:endParaRPr lang="en-IN" dirty="0"/>
          </a:p>
          <a:p>
            <a:endParaRPr lang="en-IN" dirty="0"/>
          </a:p>
        </p:txBody>
      </p:sp>
      <p:sp>
        <p:nvSpPr>
          <p:cNvPr id="5" name="TextBox 4"/>
          <p:cNvSpPr txBox="1"/>
          <p:nvPr/>
        </p:nvSpPr>
        <p:spPr>
          <a:xfrm>
            <a:off x="396240" y="3352800"/>
            <a:ext cx="8046720" cy="523220"/>
          </a:xfrm>
          <a:prstGeom prst="rect">
            <a:avLst/>
          </a:prstGeom>
          <a:noFill/>
        </p:spPr>
        <p:txBody>
          <a:bodyPr wrap="square" rtlCol="0">
            <a:spAutoFit/>
          </a:bodyPr>
          <a:lstStyle/>
          <a:p>
            <a:r>
              <a:rPr lang="en-IN" sz="2800" dirty="0">
                <a:latin typeface="Times New Roman" pitchFamily="18" charset="0"/>
                <a:cs typeface="Times New Roman" pitchFamily="18" charset="0"/>
              </a:rPr>
              <a:t>Some other reasons :</a:t>
            </a:r>
          </a:p>
        </p:txBody>
      </p:sp>
      <p:sp>
        <p:nvSpPr>
          <p:cNvPr id="6" name="TextBox 5"/>
          <p:cNvSpPr txBox="1"/>
          <p:nvPr/>
        </p:nvSpPr>
        <p:spPr>
          <a:xfrm>
            <a:off x="335280" y="4389120"/>
            <a:ext cx="8412480" cy="1938992"/>
          </a:xfrm>
          <a:prstGeom prst="rect">
            <a:avLst/>
          </a:prstGeom>
          <a:noFill/>
        </p:spPr>
        <p:txBody>
          <a:bodyPr wrap="square" rtlCol="0">
            <a:spAutoFit/>
          </a:bodyPr>
          <a:lstStyle/>
          <a:p>
            <a:pPr>
              <a:buFont typeface="Wingdings" pitchFamily="2" charset="2"/>
              <a:buChar char="ü"/>
            </a:pPr>
            <a:r>
              <a:rPr lang="en-IN" sz="2400" dirty="0">
                <a:latin typeface="Times New Roman" pitchFamily="18" charset="0"/>
                <a:cs typeface="Times New Roman" pitchFamily="18" charset="0"/>
              </a:rPr>
              <a:t> </a:t>
            </a:r>
            <a:r>
              <a:rPr lang="en-IN" sz="2400" i="1" dirty="0">
                <a:latin typeface="Times New Roman" pitchFamily="18" charset="0"/>
                <a:cs typeface="Times New Roman" pitchFamily="18" charset="0"/>
              </a:rPr>
              <a:t>When soil is protected ,it helps plants create more nutrients our bodies need ,like protein .</a:t>
            </a:r>
          </a:p>
          <a:p>
            <a:pPr>
              <a:buFont typeface="Wingdings" pitchFamily="2" charset="2"/>
              <a:buChar char="ü"/>
            </a:pPr>
            <a:endParaRPr lang="en-IN" sz="2400" i="1" dirty="0">
              <a:latin typeface="Times New Roman" pitchFamily="18" charset="0"/>
              <a:cs typeface="Times New Roman" pitchFamily="18" charset="0"/>
            </a:endParaRPr>
          </a:p>
          <a:p>
            <a:pPr>
              <a:buFont typeface="Wingdings" pitchFamily="2" charset="2"/>
              <a:buChar char="ü"/>
            </a:pPr>
            <a:r>
              <a:rPr lang="en-IN" sz="2400" i="1" dirty="0">
                <a:latin typeface="Times New Roman" pitchFamily="18" charset="0"/>
                <a:cs typeface="Times New Roman" pitchFamily="18" charset="0"/>
              </a:rPr>
              <a:t>The billions of microbes living in healthy soil produce amino acids ,which plants convert to protein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532F84D-B757-44CC-8E3B-5291A0CA5F61}"/>
              </a:ext>
            </a:extLst>
          </p:cNvPr>
          <p:cNvGraphicFramePr/>
          <p:nvPr>
            <p:extLst>
              <p:ext uri="{D42A27DB-BD31-4B8C-83A1-F6EECF244321}">
                <p14:modId xmlns:p14="http://schemas.microsoft.com/office/powerpoint/2010/main" val="475188652"/>
              </p:ext>
            </p:extLst>
          </p:nvPr>
        </p:nvGraphicFramePr>
        <p:xfrm>
          <a:off x="1204686" y="69063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714172" y="3193143"/>
            <a:ext cx="1233714" cy="59508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2075543" y="2670627"/>
            <a:ext cx="2046515" cy="1815882"/>
          </a:xfrm>
          <a:prstGeom prst="rect">
            <a:avLst/>
          </a:prstGeom>
          <a:noFill/>
        </p:spPr>
        <p:txBody>
          <a:bodyPr wrap="square" rtlCol="0">
            <a:spAutoFit/>
          </a:bodyPr>
          <a:lstStyle/>
          <a:p>
            <a:r>
              <a:rPr lang="en-IN" sz="2800" i="1" dirty="0">
                <a:latin typeface="Times New Roman" panose="02020603050405020304" pitchFamily="18" charset="0"/>
                <a:cs typeface="Times New Roman" panose="02020603050405020304" pitchFamily="18" charset="0"/>
              </a:rPr>
              <a:t>Types  of</a:t>
            </a:r>
          </a:p>
          <a:p>
            <a:r>
              <a:rPr lang="en-IN" sz="2800" i="1" dirty="0">
                <a:latin typeface="Times New Roman" panose="02020603050405020304" pitchFamily="18" charset="0"/>
                <a:cs typeface="Times New Roman" panose="02020603050405020304" pitchFamily="18" charset="0"/>
              </a:rPr>
              <a:t>conservation measure</a:t>
            </a:r>
          </a:p>
          <a:p>
            <a:endParaRPr lang="en-IN"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Vertical 3">
            <a:extLst>
              <a:ext uri="{FF2B5EF4-FFF2-40B4-BE49-F238E27FC236}">
                <a16:creationId xmlns:a16="http://schemas.microsoft.com/office/drawing/2014/main" id="{D69E60BE-BB6D-47C1-A71D-2DD3D04946E7}"/>
              </a:ext>
            </a:extLst>
          </p:cNvPr>
          <p:cNvSpPr/>
          <p:nvPr/>
        </p:nvSpPr>
        <p:spPr>
          <a:xfrm>
            <a:off x="0" y="0"/>
            <a:ext cx="9572898" cy="6578082"/>
          </a:xfrm>
          <a:prstGeom prst="verticalScroll">
            <a:avLst>
              <a:gd name="adj" fmla="val 11236"/>
            </a:avLst>
          </a:prstGeom>
          <a:noFill/>
          <a:ln w="76200">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sp>
        <p:nvSpPr>
          <p:cNvPr id="3" name="TextBox 2">
            <a:extLst>
              <a:ext uri="{FF2B5EF4-FFF2-40B4-BE49-F238E27FC236}">
                <a16:creationId xmlns:a16="http://schemas.microsoft.com/office/drawing/2014/main" id="{11FBE1E4-55E5-406F-9490-54AC13C8D263}"/>
              </a:ext>
            </a:extLst>
          </p:cNvPr>
          <p:cNvSpPr txBox="1"/>
          <p:nvPr/>
        </p:nvSpPr>
        <p:spPr>
          <a:xfrm>
            <a:off x="2093347" y="0"/>
            <a:ext cx="6319133" cy="523220"/>
          </a:xfrm>
          <a:prstGeom prst="rect">
            <a:avLst/>
          </a:prstGeom>
          <a:noFill/>
        </p:spPr>
        <p:txBody>
          <a:bodyPr wrap="square" rtlCol="0">
            <a:spAutoFit/>
          </a:bodyPr>
          <a:lstStyle/>
          <a:p>
            <a:r>
              <a:rPr lang="en-IN" sz="2800" b="1" i="1" dirty="0">
                <a:latin typeface="Times New Roman" panose="02020603050405020304" pitchFamily="18" charset="0"/>
                <a:cs typeface="Times New Roman" panose="02020603050405020304" pitchFamily="18" charset="0"/>
              </a:rPr>
              <a:t>Agronomic conservation measures</a:t>
            </a:r>
          </a:p>
        </p:txBody>
      </p:sp>
      <p:sp>
        <p:nvSpPr>
          <p:cNvPr id="4" name="TextBox 3">
            <a:extLst>
              <a:ext uri="{FF2B5EF4-FFF2-40B4-BE49-F238E27FC236}">
                <a16:creationId xmlns:a16="http://schemas.microsoft.com/office/drawing/2014/main" id="{5E851BE7-ED6B-4FE0-9753-367BEE8DADB8}"/>
              </a:ext>
            </a:extLst>
          </p:cNvPr>
          <p:cNvSpPr txBox="1"/>
          <p:nvPr/>
        </p:nvSpPr>
        <p:spPr>
          <a:xfrm>
            <a:off x="1110343" y="1408923"/>
            <a:ext cx="7296539" cy="646331"/>
          </a:xfrm>
          <a:prstGeom prst="rect">
            <a:avLst/>
          </a:prstGeom>
          <a:noFill/>
        </p:spPr>
        <p:txBody>
          <a:bodyPr wrap="square" rtlCol="0">
            <a:spAutoFit/>
          </a:bodyPr>
          <a:lstStyle/>
          <a:p>
            <a:endParaRPr lang="en-IN" i="1" dirty="0">
              <a:latin typeface="Times New Roman" panose="02020603050405020304" pitchFamily="18" charset="0"/>
              <a:cs typeface="Times New Roman" panose="02020603050405020304" pitchFamily="18" charset="0"/>
            </a:endParaRPr>
          </a:p>
          <a:p>
            <a:pPr marL="342900" indent="-342900">
              <a:buAutoNum type="alphaLcPeriod"/>
            </a:pPr>
            <a:endParaRPr lang="en-IN"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335C596-F9FD-42B9-94C5-2C8521B203DD}"/>
              </a:ext>
            </a:extLst>
          </p:cNvPr>
          <p:cNvSpPr txBox="1"/>
          <p:nvPr/>
        </p:nvSpPr>
        <p:spPr>
          <a:xfrm>
            <a:off x="842300" y="1113905"/>
            <a:ext cx="2782049" cy="4154984"/>
          </a:xfrm>
          <a:prstGeom prst="rect">
            <a:avLst/>
          </a:prstGeom>
          <a:noFill/>
        </p:spPr>
        <p:txBody>
          <a:bodyPr wrap="square" rtlCol="0">
            <a:spAutoFit/>
          </a:bodyPr>
          <a:lstStyle/>
          <a:p>
            <a:r>
              <a:rPr lang="en-IN" sz="2400" i="1" dirty="0">
                <a:latin typeface="Times New Roman" panose="02020603050405020304" pitchFamily="18" charset="0"/>
                <a:cs typeface="Times New Roman" panose="02020603050405020304" pitchFamily="18" charset="0"/>
              </a:rPr>
              <a:t>Crop management :-</a:t>
            </a:r>
          </a:p>
          <a:p>
            <a:endParaRPr lang="en-IN" sz="2400" i="1" dirty="0">
              <a:latin typeface="Times New Roman" panose="02020603050405020304" pitchFamily="18" charset="0"/>
              <a:cs typeface="Times New Roman" panose="02020603050405020304" pitchFamily="18" charset="0"/>
            </a:endParaRPr>
          </a:p>
          <a:p>
            <a:endParaRPr lang="en-IN" sz="2400" i="1" dirty="0">
              <a:latin typeface="Times New Roman" panose="02020603050405020304" pitchFamily="18" charset="0"/>
              <a:cs typeface="Times New Roman" panose="02020603050405020304" pitchFamily="18" charset="0"/>
            </a:endParaRPr>
          </a:p>
          <a:p>
            <a:r>
              <a:rPr lang="en-IN" sz="2400" i="1" dirty="0">
                <a:latin typeface="Times New Roman" panose="02020603050405020304" pitchFamily="18" charset="0"/>
                <a:cs typeface="Times New Roman" panose="02020603050405020304" pitchFamily="18" charset="0"/>
              </a:rPr>
              <a:t>Crop selection :- </a:t>
            </a:r>
          </a:p>
          <a:p>
            <a:endParaRPr lang="en-IN" sz="2400" i="1" dirty="0">
              <a:latin typeface="Times New Roman" panose="02020603050405020304" pitchFamily="18" charset="0"/>
              <a:cs typeface="Times New Roman" panose="02020603050405020304" pitchFamily="18" charset="0"/>
            </a:endParaRPr>
          </a:p>
          <a:p>
            <a:endParaRPr lang="en-IN" sz="2400" i="1" dirty="0">
              <a:latin typeface="Times New Roman" panose="02020603050405020304" pitchFamily="18" charset="0"/>
              <a:cs typeface="Times New Roman" panose="02020603050405020304" pitchFamily="18" charset="0"/>
            </a:endParaRPr>
          </a:p>
          <a:p>
            <a:r>
              <a:rPr lang="en-IN" sz="2400" i="1" dirty="0">
                <a:latin typeface="Times New Roman" panose="02020603050405020304" pitchFamily="18" charset="0"/>
                <a:cs typeface="Times New Roman" panose="02020603050405020304" pitchFamily="18" charset="0"/>
              </a:rPr>
              <a:t>Early planting:-</a:t>
            </a:r>
          </a:p>
          <a:p>
            <a:endParaRPr lang="en-IN" sz="2400" i="1" dirty="0">
              <a:latin typeface="Times New Roman" panose="02020603050405020304" pitchFamily="18" charset="0"/>
              <a:cs typeface="Times New Roman" panose="02020603050405020304" pitchFamily="18" charset="0"/>
            </a:endParaRPr>
          </a:p>
          <a:p>
            <a:endParaRPr lang="en-IN" sz="2400" i="1" dirty="0">
              <a:latin typeface="Times New Roman" panose="02020603050405020304" pitchFamily="18" charset="0"/>
              <a:cs typeface="Times New Roman" panose="02020603050405020304" pitchFamily="18" charset="0"/>
            </a:endParaRPr>
          </a:p>
          <a:p>
            <a:endParaRPr lang="en-IN" sz="2400" i="1" dirty="0">
              <a:latin typeface="Times New Roman" panose="02020603050405020304" pitchFamily="18" charset="0"/>
              <a:cs typeface="Times New Roman" panose="02020603050405020304" pitchFamily="18" charset="0"/>
            </a:endParaRPr>
          </a:p>
          <a:p>
            <a:r>
              <a:rPr lang="en-IN" sz="2400" i="1" dirty="0">
                <a:latin typeface="Times New Roman" panose="02020603050405020304" pitchFamily="18" charset="0"/>
                <a:cs typeface="Times New Roman" panose="02020603050405020304" pitchFamily="18" charset="0"/>
              </a:rPr>
              <a:t>Cover cropping :-</a:t>
            </a:r>
          </a:p>
        </p:txBody>
      </p:sp>
      <p:sp>
        <p:nvSpPr>
          <p:cNvPr id="6" name="TextBox 5">
            <a:extLst>
              <a:ext uri="{FF2B5EF4-FFF2-40B4-BE49-F238E27FC236}">
                <a16:creationId xmlns:a16="http://schemas.microsoft.com/office/drawing/2014/main" id="{7C330E4D-8B44-45C4-93FA-1AB9B102D43C}"/>
              </a:ext>
            </a:extLst>
          </p:cNvPr>
          <p:cNvSpPr txBox="1"/>
          <p:nvPr/>
        </p:nvSpPr>
        <p:spPr>
          <a:xfrm>
            <a:off x="3390659" y="1208032"/>
            <a:ext cx="5159828" cy="707886"/>
          </a:xfrm>
          <a:prstGeom prst="rect">
            <a:avLst/>
          </a:prstGeom>
          <a:noFill/>
        </p:spPr>
        <p:txBody>
          <a:bodyPr wrap="square" rtlCol="0">
            <a:spAutoFit/>
          </a:bodyPr>
          <a:lstStyle/>
          <a:p>
            <a:r>
              <a:rPr lang="en-IN" sz="2000" i="1" dirty="0">
                <a:latin typeface="Times New Roman" panose="02020603050405020304" pitchFamily="18" charset="0"/>
                <a:cs typeface="Times New Roman" panose="02020603050405020304" pitchFamily="18" charset="0"/>
              </a:rPr>
              <a:t>Good crop management reduces soil erosion . It improves soil fertility.</a:t>
            </a:r>
          </a:p>
        </p:txBody>
      </p:sp>
      <p:sp>
        <p:nvSpPr>
          <p:cNvPr id="7" name="TextBox 6">
            <a:extLst>
              <a:ext uri="{FF2B5EF4-FFF2-40B4-BE49-F238E27FC236}">
                <a16:creationId xmlns:a16="http://schemas.microsoft.com/office/drawing/2014/main" id="{7877B554-D0BE-4482-A7DB-78D016F4C714}"/>
              </a:ext>
            </a:extLst>
          </p:cNvPr>
          <p:cNvSpPr txBox="1"/>
          <p:nvPr/>
        </p:nvSpPr>
        <p:spPr>
          <a:xfrm>
            <a:off x="2965815" y="2264743"/>
            <a:ext cx="5912178" cy="1015663"/>
          </a:xfrm>
          <a:prstGeom prst="rect">
            <a:avLst/>
          </a:prstGeom>
          <a:noFill/>
        </p:spPr>
        <p:txBody>
          <a:bodyPr wrap="square" rtlCol="0">
            <a:spAutoFit/>
          </a:bodyPr>
          <a:lstStyle/>
          <a:p>
            <a:r>
              <a:rPr lang="en-IN" sz="2000" i="1" dirty="0">
                <a:latin typeface="Times New Roman" panose="02020603050405020304" pitchFamily="18" charset="0"/>
                <a:cs typeface="Times New Roman" panose="02020603050405020304" pitchFamily="18" charset="0"/>
              </a:rPr>
              <a:t> Perennial  crops are more effective in soil conservation than annual crops.                                                        eg-Tea, Fodder grasses, sugarcane and Sweet potatoes.   </a:t>
            </a:r>
          </a:p>
        </p:txBody>
      </p:sp>
      <p:sp>
        <p:nvSpPr>
          <p:cNvPr id="8" name="TextBox 7">
            <a:extLst>
              <a:ext uri="{FF2B5EF4-FFF2-40B4-BE49-F238E27FC236}">
                <a16:creationId xmlns:a16="http://schemas.microsoft.com/office/drawing/2014/main" id="{B6A9C75F-37FE-447E-BAC7-1D1226F41F40}"/>
              </a:ext>
            </a:extLst>
          </p:cNvPr>
          <p:cNvSpPr txBox="1"/>
          <p:nvPr/>
        </p:nvSpPr>
        <p:spPr>
          <a:xfrm>
            <a:off x="2942705" y="3424844"/>
            <a:ext cx="5774886" cy="1015663"/>
          </a:xfrm>
          <a:prstGeom prst="rect">
            <a:avLst/>
          </a:prstGeom>
          <a:noFill/>
        </p:spPr>
        <p:txBody>
          <a:bodyPr wrap="square" rtlCol="0">
            <a:spAutoFit/>
          </a:bodyPr>
          <a:lstStyle/>
          <a:p>
            <a:r>
              <a:rPr lang="en-IN" sz="2000" i="1" dirty="0">
                <a:latin typeface="Times New Roman" panose="02020603050405020304" pitchFamily="18" charset="0"/>
                <a:cs typeface="Times New Roman" panose="02020603050405020304" pitchFamily="18" charset="0"/>
              </a:rPr>
              <a:t>This ensures that the crop shoots from the ground within one or two weeks after the onset of the rains &amp; protects the ground against raindrop impact. </a:t>
            </a:r>
          </a:p>
        </p:txBody>
      </p:sp>
      <p:sp>
        <p:nvSpPr>
          <p:cNvPr id="9" name="TextBox 8">
            <a:extLst>
              <a:ext uri="{FF2B5EF4-FFF2-40B4-BE49-F238E27FC236}">
                <a16:creationId xmlns:a16="http://schemas.microsoft.com/office/drawing/2014/main" id="{8FBD9DEC-E730-41F7-8DEF-CE5DBCAA5693}"/>
              </a:ext>
            </a:extLst>
          </p:cNvPr>
          <p:cNvSpPr txBox="1"/>
          <p:nvPr/>
        </p:nvSpPr>
        <p:spPr>
          <a:xfrm>
            <a:off x="3087637" y="4919008"/>
            <a:ext cx="5486399" cy="1938992"/>
          </a:xfrm>
          <a:prstGeom prst="rect">
            <a:avLst/>
          </a:prstGeom>
          <a:noFill/>
        </p:spPr>
        <p:txBody>
          <a:bodyPr wrap="square" rtlCol="0">
            <a:spAutoFit/>
          </a:bodyPr>
          <a:lstStyle/>
          <a:p>
            <a:pPr marL="285750" indent="-285750">
              <a:buFont typeface="Wingdings" panose="05000000000000000000" pitchFamily="2" charset="2"/>
              <a:buChar char="Ø"/>
            </a:pPr>
            <a:r>
              <a:rPr lang="en-IN" sz="2000" i="1" dirty="0">
                <a:latin typeface="Times New Roman" panose="02020603050405020304" pitchFamily="18" charset="0"/>
                <a:cs typeface="Times New Roman" panose="02020603050405020304" pitchFamily="18" charset="0"/>
              </a:rPr>
              <a:t>It protects the soil from excessive heat and creates a good environment for microorganisms</a:t>
            </a:r>
          </a:p>
          <a:p>
            <a:pPr marL="285750" indent="-285750"/>
            <a:endParaRPr lang="en-IN" sz="2000"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IN" sz="2000" i="1" dirty="0">
                <a:latin typeface="Times New Roman" panose="02020603050405020304" pitchFamily="18" charset="0"/>
                <a:cs typeface="Times New Roman" panose="02020603050405020304" pitchFamily="18" charset="0"/>
              </a:rPr>
              <a:t>The fallen leaves of the cover crop  decompose and add organic matter to the soil.</a:t>
            </a:r>
          </a:p>
          <a:p>
            <a:pPr marL="285750" indent="-285750">
              <a:buFont typeface="Wingdings" panose="05000000000000000000" pitchFamily="2" charset="2"/>
              <a:buChar char="Ø"/>
            </a:pPr>
            <a:endParaRPr lang="en-IN" sz="20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ultidocument 2"/>
          <p:cNvSpPr/>
          <p:nvPr/>
        </p:nvSpPr>
        <p:spPr>
          <a:xfrm>
            <a:off x="1950720" y="167640"/>
            <a:ext cx="4175760" cy="1783080"/>
          </a:xfrm>
          <a:prstGeom prst="flowChartMulti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rgbClr val="FF0000"/>
                </a:solidFill>
                <a:latin typeface="Times New Roman" pitchFamily="18" charset="0"/>
                <a:cs typeface="Times New Roman" pitchFamily="18" charset="0"/>
              </a:rPr>
              <a:t>OVERVIEW :-</a:t>
            </a:r>
          </a:p>
        </p:txBody>
      </p:sp>
      <p:sp>
        <p:nvSpPr>
          <p:cNvPr id="4" name="TextBox 3"/>
          <p:cNvSpPr txBox="1"/>
          <p:nvPr/>
        </p:nvSpPr>
        <p:spPr>
          <a:xfrm>
            <a:off x="289560" y="2407920"/>
            <a:ext cx="9174480" cy="2677656"/>
          </a:xfrm>
          <a:prstGeom prst="rect">
            <a:avLst/>
          </a:prstGeom>
          <a:noFill/>
        </p:spPr>
        <p:txBody>
          <a:bodyPr wrap="square" rtlCol="0">
            <a:spAutoFit/>
          </a:bodyPr>
          <a:lstStyle/>
          <a:p>
            <a:pPr>
              <a:buFont typeface="Wingdings" pitchFamily="2" charset="2"/>
              <a:buChar char="ü"/>
            </a:pPr>
            <a:r>
              <a:rPr lang="en-IN" sz="2400" dirty="0">
                <a:latin typeface="Times New Roman" pitchFamily="18" charset="0"/>
                <a:cs typeface="Times New Roman" pitchFamily="18" charset="0"/>
              </a:rPr>
              <a:t> Soil moisture </a:t>
            </a:r>
          </a:p>
          <a:p>
            <a:pPr>
              <a:buFont typeface="Wingdings" pitchFamily="2" charset="2"/>
              <a:buChar char="ü"/>
            </a:pPr>
            <a:endParaRPr lang="en-IN" sz="2400" dirty="0">
              <a:latin typeface="Times New Roman" pitchFamily="18" charset="0"/>
              <a:cs typeface="Times New Roman" pitchFamily="18" charset="0"/>
            </a:endParaRPr>
          </a:p>
          <a:p>
            <a:pPr>
              <a:buFont typeface="Wingdings" pitchFamily="2" charset="2"/>
              <a:buChar char="ü"/>
            </a:pPr>
            <a:r>
              <a:rPr lang="en-IN" sz="2400" dirty="0">
                <a:latin typeface="Times New Roman" pitchFamily="18" charset="0"/>
                <a:cs typeface="Times New Roman" pitchFamily="18" charset="0"/>
              </a:rPr>
              <a:t>Soil conservation techniques .</a:t>
            </a:r>
          </a:p>
          <a:p>
            <a:pPr>
              <a:buFont typeface="Wingdings" pitchFamily="2" charset="2"/>
              <a:buChar char="ü"/>
            </a:pPr>
            <a:endParaRPr lang="en-IN" sz="2400" dirty="0">
              <a:latin typeface="Times New Roman" pitchFamily="18" charset="0"/>
              <a:cs typeface="Times New Roman" pitchFamily="18" charset="0"/>
            </a:endParaRPr>
          </a:p>
          <a:p>
            <a:pPr>
              <a:buFont typeface="Wingdings" pitchFamily="2" charset="2"/>
              <a:buChar char="ü"/>
            </a:pPr>
            <a:r>
              <a:rPr lang="en-IN" sz="2400" dirty="0">
                <a:latin typeface="Times New Roman" pitchFamily="18" charset="0"/>
                <a:cs typeface="Times New Roman" pitchFamily="18" charset="0"/>
              </a:rPr>
              <a:t>Soil moisture conservation techniques .</a:t>
            </a:r>
          </a:p>
          <a:p>
            <a:pPr>
              <a:buFont typeface="Wingdings" pitchFamily="2" charset="2"/>
              <a:buChar char="ü"/>
            </a:pPr>
            <a:endParaRPr lang="en-IN" sz="2400" dirty="0">
              <a:latin typeface="Times New Roman" pitchFamily="18" charset="0"/>
              <a:cs typeface="Times New Roman" pitchFamily="18" charset="0"/>
            </a:endParaRPr>
          </a:p>
          <a:p>
            <a:pPr>
              <a:buFont typeface="Wingdings" pitchFamily="2" charset="2"/>
              <a:buChar char="ü"/>
            </a:pPr>
            <a:r>
              <a:rPr lang="en-IN" sz="2400" dirty="0">
                <a:latin typeface="Times New Roman" pitchFamily="18" charset="0"/>
                <a:cs typeface="Times New Roman" pitchFamily="18" charset="0"/>
              </a:rPr>
              <a:t>References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Vertical 1">
            <a:extLst>
              <a:ext uri="{FF2B5EF4-FFF2-40B4-BE49-F238E27FC236}">
                <a16:creationId xmlns:a16="http://schemas.microsoft.com/office/drawing/2014/main" id="{5D377499-2006-48B9-B6E2-4FAD31ECCA82}"/>
              </a:ext>
            </a:extLst>
          </p:cNvPr>
          <p:cNvSpPr/>
          <p:nvPr/>
        </p:nvSpPr>
        <p:spPr>
          <a:xfrm>
            <a:off x="0" y="595745"/>
            <a:ext cx="9907319" cy="6262255"/>
          </a:xfrm>
          <a:prstGeom prst="verticalScroll">
            <a:avLst>
              <a:gd name="adj" fmla="val 14093"/>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dirty="0"/>
          </a:p>
          <a:p>
            <a:pPr algn="ctr"/>
            <a:endParaRPr lang="en-IN" dirty="0"/>
          </a:p>
        </p:txBody>
      </p:sp>
      <p:sp>
        <p:nvSpPr>
          <p:cNvPr id="3" name="TextBox 2">
            <a:extLst>
              <a:ext uri="{FF2B5EF4-FFF2-40B4-BE49-F238E27FC236}">
                <a16:creationId xmlns:a16="http://schemas.microsoft.com/office/drawing/2014/main" id="{D9B7DA9C-6DDA-4345-BE7E-AE8B2A8C33AA}"/>
              </a:ext>
            </a:extLst>
          </p:cNvPr>
          <p:cNvSpPr txBox="1"/>
          <p:nvPr/>
        </p:nvSpPr>
        <p:spPr>
          <a:xfrm>
            <a:off x="1020165" y="990138"/>
            <a:ext cx="2854036" cy="4154984"/>
          </a:xfrm>
          <a:prstGeom prst="rect">
            <a:avLst/>
          </a:prstGeom>
          <a:noFill/>
        </p:spPr>
        <p:txBody>
          <a:bodyPr wrap="square" rtlCol="0">
            <a:spAutoFit/>
          </a:bodyPr>
          <a:lstStyle/>
          <a:p>
            <a:r>
              <a:rPr lang="en-IN" sz="2400" b="1" i="1" dirty="0">
                <a:latin typeface="Times New Roman" panose="02020603050405020304" pitchFamily="18" charset="0"/>
                <a:cs typeface="Times New Roman" panose="02020603050405020304" pitchFamily="18" charset="0"/>
              </a:rPr>
              <a:t>Crop rotation :-</a:t>
            </a:r>
          </a:p>
          <a:p>
            <a:endParaRPr lang="en-IN" sz="2400" b="1" i="1" dirty="0">
              <a:latin typeface="Times New Roman" panose="02020603050405020304" pitchFamily="18" charset="0"/>
              <a:cs typeface="Times New Roman" panose="02020603050405020304" pitchFamily="18" charset="0"/>
            </a:endParaRPr>
          </a:p>
          <a:p>
            <a:endParaRPr lang="en-IN" sz="2400" b="1" i="1" dirty="0">
              <a:latin typeface="Times New Roman" panose="02020603050405020304" pitchFamily="18" charset="0"/>
              <a:cs typeface="Times New Roman" panose="02020603050405020304" pitchFamily="18" charset="0"/>
            </a:endParaRPr>
          </a:p>
          <a:p>
            <a:r>
              <a:rPr lang="en-IN" sz="2400" b="1" i="1" dirty="0">
                <a:latin typeface="Times New Roman" panose="02020603050405020304" pitchFamily="18" charset="0"/>
                <a:cs typeface="Times New Roman" panose="02020603050405020304" pitchFamily="18" charset="0"/>
              </a:rPr>
              <a:t>Inter-cropping :-</a:t>
            </a:r>
          </a:p>
          <a:p>
            <a:endParaRPr lang="en-IN" sz="2400" b="1" i="1" dirty="0">
              <a:latin typeface="Times New Roman" panose="02020603050405020304" pitchFamily="18" charset="0"/>
              <a:cs typeface="Times New Roman" panose="02020603050405020304" pitchFamily="18" charset="0"/>
            </a:endParaRPr>
          </a:p>
          <a:p>
            <a:endParaRPr lang="en-IN" sz="2400" b="1" i="1" dirty="0">
              <a:latin typeface="Times New Roman" panose="02020603050405020304" pitchFamily="18" charset="0"/>
              <a:cs typeface="Times New Roman" panose="02020603050405020304" pitchFamily="18" charset="0"/>
            </a:endParaRPr>
          </a:p>
          <a:p>
            <a:endParaRPr lang="en-IN" sz="2400" b="1" i="1" dirty="0">
              <a:latin typeface="Times New Roman" panose="02020603050405020304" pitchFamily="18" charset="0"/>
              <a:cs typeface="Times New Roman" panose="02020603050405020304" pitchFamily="18" charset="0"/>
            </a:endParaRPr>
          </a:p>
          <a:p>
            <a:r>
              <a:rPr lang="en-IN" sz="2400" b="1" i="1" dirty="0">
                <a:latin typeface="Times New Roman" panose="02020603050405020304" pitchFamily="18" charset="0"/>
                <a:cs typeface="Times New Roman" panose="02020603050405020304" pitchFamily="18" charset="0"/>
              </a:rPr>
              <a:t>Strip cropping:-</a:t>
            </a:r>
          </a:p>
          <a:p>
            <a:endParaRPr lang="en-IN" sz="2400" b="1" i="1" dirty="0">
              <a:latin typeface="Times New Roman" panose="02020603050405020304" pitchFamily="18" charset="0"/>
              <a:cs typeface="Times New Roman" panose="02020603050405020304" pitchFamily="18" charset="0"/>
            </a:endParaRPr>
          </a:p>
          <a:p>
            <a:endParaRPr lang="en-IN" sz="2400" b="1" i="1" dirty="0">
              <a:latin typeface="Times New Roman" panose="02020603050405020304" pitchFamily="18" charset="0"/>
              <a:cs typeface="Times New Roman" panose="02020603050405020304" pitchFamily="18" charset="0"/>
            </a:endParaRPr>
          </a:p>
          <a:p>
            <a:r>
              <a:rPr lang="en-IN" sz="2400" b="1" i="1" dirty="0">
                <a:latin typeface="Times New Roman" panose="02020603050405020304" pitchFamily="18" charset="0"/>
                <a:cs typeface="Times New Roman" panose="02020603050405020304" pitchFamily="18" charset="0"/>
              </a:rPr>
              <a:t>Soil management:-</a:t>
            </a:r>
          </a:p>
        </p:txBody>
      </p:sp>
      <p:sp>
        <p:nvSpPr>
          <p:cNvPr id="4" name="TextBox 3">
            <a:extLst>
              <a:ext uri="{FF2B5EF4-FFF2-40B4-BE49-F238E27FC236}">
                <a16:creationId xmlns:a16="http://schemas.microsoft.com/office/drawing/2014/main" id="{898F0110-A071-41EB-BF21-5A58A7EE5B6E}"/>
              </a:ext>
            </a:extLst>
          </p:cNvPr>
          <p:cNvSpPr txBox="1"/>
          <p:nvPr/>
        </p:nvSpPr>
        <p:spPr>
          <a:xfrm>
            <a:off x="3113116" y="1035859"/>
            <a:ext cx="5635689" cy="1323439"/>
          </a:xfrm>
          <a:prstGeom prst="rect">
            <a:avLst/>
          </a:prstGeom>
          <a:noFill/>
        </p:spPr>
        <p:txBody>
          <a:bodyPr wrap="square" rtlCol="0">
            <a:spAutoFit/>
          </a:bodyPr>
          <a:lstStyle/>
          <a:p>
            <a:r>
              <a:rPr lang="en-IN" sz="2000" i="1" dirty="0">
                <a:latin typeface="Times New Roman" panose="02020603050405020304" pitchFamily="18" charset="0"/>
                <a:cs typeface="Times New Roman" panose="02020603050405020304" pitchFamily="18" charset="0"/>
              </a:rPr>
              <a:t>Crop rotation ensures the addition of humus ,soil fertility , control of erosion and reduction of pests and diseases.</a:t>
            </a:r>
          </a:p>
          <a:p>
            <a:endParaRPr lang="en-IN"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3E2C6EE-7A50-4F4D-8226-3BA314119726}"/>
              </a:ext>
            </a:extLst>
          </p:cNvPr>
          <p:cNvSpPr txBox="1"/>
          <p:nvPr/>
        </p:nvSpPr>
        <p:spPr>
          <a:xfrm>
            <a:off x="3270069" y="2146111"/>
            <a:ext cx="5290272" cy="1323439"/>
          </a:xfrm>
          <a:prstGeom prst="rect">
            <a:avLst/>
          </a:prstGeom>
          <a:noFill/>
        </p:spPr>
        <p:txBody>
          <a:bodyPr wrap="square" rtlCol="0">
            <a:spAutoFit/>
          </a:bodyPr>
          <a:lstStyle/>
          <a:p>
            <a:r>
              <a:rPr lang="en-IN" sz="2000" i="1" dirty="0">
                <a:latin typeface="Times New Roman" panose="02020603050405020304" pitchFamily="18" charset="0"/>
                <a:cs typeface="Times New Roman" panose="02020603050405020304" pitchFamily="18" charset="0"/>
              </a:rPr>
              <a:t>Fast growing legumes such as beans and cowpeas provide soil cover early in the season before maize or cotton develop a canopy to shield the soil from impact of raindrops . </a:t>
            </a:r>
          </a:p>
        </p:txBody>
      </p:sp>
      <p:sp>
        <p:nvSpPr>
          <p:cNvPr id="6" name="TextBox 5">
            <a:extLst>
              <a:ext uri="{FF2B5EF4-FFF2-40B4-BE49-F238E27FC236}">
                <a16:creationId xmlns:a16="http://schemas.microsoft.com/office/drawing/2014/main" id="{BB686390-0D20-4E6D-A687-619321E05399}"/>
              </a:ext>
            </a:extLst>
          </p:cNvPr>
          <p:cNvSpPr txBox="1"/>
          <p:nvPr/>
        </p:nvSpPr>
        <p:spPr>
          <a:xfrm>
            <a:off x="3103416" y="3607548"/>
            <a:ext cx="5496013" cy="707886"/>
          </a:xfrm>
          <a:prstGeom prst="rect">
            <a:avLst/>
          </a:prstGeom>
          <a:noFill/>
        </p:spPr>
        <p:txBody>
          <a:bodyPr wrap="square" rtlCol="0">
            <a:spAutoFit/>
          </a:bodyPr>
          <a:lstStyle/>
          <a:p>
            <a:r>
              <a:rPr lang="en-IN" sz="2000" i="1" dirty="0">
                <a:latin typeface="Times New Roman" panose="02020603050405020304" pitchFamily="18" charset="0"/>
                <a:cs typeface="Times New Roman" panose="02020603050405020304" pitchFamily="18" charset="0"/>
              </a:rPr>
              <a:t>This is growing alternate strips of different crops in the same field .It controls water and wind erosion.</a:t>
            </a:r>
          </a:p>
        </p:txBody>
      </p:sp>
      <p:sp>
        <p:nvSpPr>
          <p:cNvPr id="7" name="TextBox 6">
            <a:extLst>
              <a:ext uri="{FF2B5EF4-FFF2-40B4-BE49-F238E27FC236}">
                <a16:creationId xmlns:a16="http://schemas.microsoft.com/office/drawing/2014/main" id="{DB1346AC-9C4A-4F6F-98B2-0768BEE66DDE}"/>
              </a:ext>
            </a:extLst>
          </p:cNvPr>
          <p:cNvSpPr txBox="1"/>
          <p:nvPr/>
        </p:nvSpPr>
        <p:spPr>
          <a:xfrm>
            <a:off x="3521881" y="4706309"/>
            <a:ext cx="5243805" cy="1631216"/>
          </a:xfrm>
          <a:prstGeom prst="rect">
            <a:avLst/>
          </a:prstGeom>
          <a:noFill/>
        </p:spPr>
        <p:txBody>
          <a:bodyPr wrap="square" rtlCol="0">
            <a:spAutoFit/>
          </a:bodyPr>
          <a:lstStyle/>
          <a:p>
            <a:r>
              <a:rPr lang="en-IN" sz="2000" i="1" dirty="0">
                <a:latin typeface="Times New Roman" panose="02020603050405020304" pitchFamily="18" charset="0"/>
                <a:cs typeface="Times New Roman" panose="02020603050405020304" pitchFamily="18" charset="0"/>
              </a:rPr>
              <a:t>Soil management is to create optimum conditions for plant growth through improved soil fertility and structure. It increases infiltration rates, improve water holding capacity ,and reduce runoff and erosion.</a:t>
            </a:r>
          </a:p>
        </p:txBody>
      </p:sp>
      <p:sp>
        <p:nvSpPr>
          <p:cNvPr id="8" name="TextBox 7"/>
          <p:cNvSpPr txBox="1"/>
          <p:nvPr/>
        </p:nvSpPr>
        <p:spPr>
          <a:xfrm>
            <a:off x="0" y="0"/>
            <a:ext cx="1263535" cy="461665"/>
          </a:xfrm>
          <a:prstGeom prst="rect">
            <a:avLst/>
          </a:prstGeom>
          <a:noFill/>
        </p:spPr>
        <p:txBody>
          <a:bodyPr wrap="square" rtlCol="0">
            <a:spAutoFit/>
          </a:bodyPr>
          <a:lstStyle/>
          <a:p>
            <a:r>
              <a:rPr lang="en-IN" sz="2400" dirty="0">
                <a:solidFill>
                  <a:srgbClr val="FF0000"/>
                </a:solidFill>
                <a:latin typeface="Times New Roman" pitchFamily="18" charset="0"/>
                <a:cs typeface="Times New Roman" pitchFamily="18" charset="0"/>
              </a:rPr>
              <a:t>Cont..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a:extLst>
              <a:ext uri="{FF2B5EF4-FFF2-40B4-BE49-F238E27FC236}">
                <a16:creationId xmlns:a16="http://schemas.microsoft.com/office/drawing/2014/main" id="{91A151CA-3E25-4473-B4AF-733939F16021}"/>
              </a:ext>
            </a:extLst>
          </p:cNvPr>
          <p:cNvSpPr/>
          <p:nvPr/>
        </p:nvSpPr>
        <p:spPr>
          <a:xfrm>
            <a:off x="-688724" y="-231648"/>
            <a:ext cx="989045" cy="4012163"/>
          </a:xfrm>
          <a:prstGeom prst="wav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extBox 2">
            <a:extLst>
              <a:ext uri="{FF2B5EF4-FFF2-40B4-BE49-F238E27FC236}">
                <a16:creationId xmlns:a16="http://schemas.microsoft.com/office/drawing/2014/main" id="{C563D1BD-F908-438B-B0CE-ADF95E4B79A2}"/>
              </a:ext>
            </a:extLst>
          </p:cNvPr>
          <p:cNvSpPr txBox="1"/>
          <p:nvPr/>
        </p:nvSpPr>
        <p:spPr>
          <a:xfrm>
            <a:off x="543464" y="234797"/>
            <a:ext cx="8876581" cy="3508653"/>
          </a:xfrm>
          <a:prstGeom prst="rect">
            <a:avLst/>
          </a:prstGeom>
          <a:noFill/>
        </p:spPr>
        <p:txBody>
          <a:bodyPr wrap="square" rtlCol="0">
            <a:spAutoFit/>
          </a:bodyPr>
          <a:lstStyle/>
          <a:p>
            <a:pPr>
              <a:lnSpc>
                <a:spcPct val="150000"/>
              </a:lnSpc>
            </a:pPr>
            <a:r>
              <a:rPr lang="en-IN" sz="2400" b="1" i="1" dirty="0">
                <a:latin typeface="Times New Roman" panose="02020603050405020304" pitchFamily="18" charset="0"/>
                <a:cs typeface="Times New Roman" panose="02020603050405020304" pitchFamily="18" charset="0"/>
              </a:rPr>
              <a:t>Use of appropriate tillage practices :-</a:t>
            </a:r>
          </a:p>
          <a:p>
            <a:pPr>
              <a:lnSpc>
                <a:spcPct val="150000"/>
              </a:lnSpc>
            </a:pPr>
            <a:r>
              <a:rPr lang="en-IN" sz="2000" i="1" dirty="0">
                <a:latin typeface="Times New Roman" panose="02020603050405020304" pitchFamily="18" charset="0"/>
                <a:cs typeface="Times New Roman" panose="02020603050405020304" pitchFamily="18" charset="0"/>
              </a:rPr>
              <a:t>Tillage is the preparation of land for growing crops.The main tillage methods are slash and burn,hand hoeing, ploughing and harrowing ,conservation or minimum tillage,deep tillage.</a:t>
            </a:r>
          </a:p>
          <a:p>
            <a:pPr>
              <a:lnSpc>
                <a:spcPct val="150000"/>
              </a:lnSpc>
            </a:pPr>
            <a:r>
              <a:rPr lang="en-IN" sz="2400" b="1" i="1" dirty="0">
                <a:latin typeface="Times New Roman" panose="02020603050405020304" pitchFamily="18" charset="0"/>
                <a:cs typeface="Times New Roman" panose="02020603050405020304" pitchFamily="18" charset="0"/>
              </a:rPr>
              <a:t>Agro –forestry:-</a:t>
            </a:r>
          </a:p>
          <a:p>
            <a:pPr>
              <a:lnSpc>
                <a:spcPct val="150000"/>
              </a:lnSpc>
            </a:pPr>
            <a:r>
              <a:rPr lang="en-IN" sz="2000" i="1" dirty="0">
                <a:latin typeface="Times New Roman" panose="02020603050405020304" pitchFamily="18" charset="0"/>
                <a:cs typeface="Times New Roman" panose="02020603050405020304" pitchFamily="18" charset="0"/>
              </a:rPr>
              <a:t>Agro forestry involves planting trees or shrubs,or keeping those that are already there-</a:t>
            </a:r>
          </a:p>
        </p:txBody>
      </p:sp>
      <p:sp>
        <p:nvSpPr>
          <p:cNvPr id="4" name="TextBox 3">
            <a:extLst>
              <a:ext uri="{FF2B5EF4-FFF2-40B4-BE49-F238E27FC236}">
                <a16:creationId xmlns:a16="http://schemas.microsoft.com/office/drawing/2014/main" id="{40203E70-8EED-4BCB-9D38-D10723B5A668}"/>
              </a:ext>
            </a:extLst>
          </p:cNvPr>
          <p:cNvSpPr txBox="1"/>
          <p:nvPr/>
        </p:nvSpPr>
        <p:spPr>
          <a:xfrm>
            <a:off x="540618" y="3557770"/>
            <a:ext cx="8350369" cy="332398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IN" sz="2000" i="1" dirty="0">
                <a:latin typeface="Times New Roman" panose="02020603050405020304" pitchFamily="18" charset="0"/>
                <a:cs typeface="Times New Roman" panose="02020603050405020304" pitchFamily="18" charset="0"/>
              </a:rPr>
              <a:t>Trees cushion the impact of raindrops on the soil,so reducing the amount of rain-splash erosion.</a:t>
            </a:r>
          </a:p>
          <a:p>
            <a:pPr marL="285750" indent="-285750">
              <a:lnSpc>
                <a:spcPct val="150000"/>
              </a:lnSpc>
              <a:buFont typeface="Wingdings" panose="05000000000000000000" pitchFamily="2" charset="2"/>
              <a:buChar char="Ø"/>
            </a:pPr>
            <a:r>
              <a:rPr lang="en-IN" sz="2000" i="1" dirty="0">
                <a:latin typeface="Times New Roman" panose="02020603050405020304" pitchFamily="18" charset="0"/>
                <a:cs typeface="Times New Roman" panose="02020603050405020304" pitchFamily="18" charset="0"/>
              </a:rPr>
              <a:t>They shade the soil ,reducing the soil temperature and cutting the amount of water that would evaporate into the air.</a:t>
            </a:r>
          </a:p>
          <a:p>
            <a:pPr marL="285750" indent="-285750">
              <a:lnSpc>
                <a:spcPct val="150000"/>
              </a:lnSpc>
              <a:buFont typeface="Wingdings" panose="05000000000000000000" pitchFamily="2" charset="2"/>
              <a:buChar char="Ø"/>
            </a:pPr>
            <a:r>
              <a:rPr lang="en-IN" sz="2000" i="1" dirty="0">
                <a:latin typeface="Times New Roman" panose="02020603050405020304" pitchFamily="18" charset="0"/>
                <a:cs typeface="Times New Roman" panose="02020603050405020304" pitchFamily="18" charset="0"/>
              </a:rPr>
              <a:t>They break the wind ,reducing the amount of wind erosion.</a:t>
            </a:r>
          </a:p>
          <a:p>
            <a:pPr marL="285750" indent="-285750">
              <a:lnSpc>
                <a:spcPct val="150000"/>
              </a:lnSpc>
              <a:buFont typeface="Wingdings" panose="05000000000000000000" pitchFamily="2" charset="2"/>
              <a:buChar char="Ø"/>
            </a:pPr>
            <a:r>
              <a:rPr lang="en-IN" sz="2000" i="1" dirty="0">
                <a:latin typeface="Times New Roman" panose="02020603050405020304" pitchFamily="18" charset="0"/>
                <a:cs typeface="Times New Roman" panose="02020603050405020304" pitchFamily="18" charset="0"/>
              </a:rPr>
              <a:t>They recycle nutrients from deep in the soil;leguminous trees fix nitrogen that benefits food crops.</a:t>
            </a:r>
          </a:p>
        </p:txBody>
      </p:sp>
      <p:sp>
        <p:nvSpPr>
          <p:cNvPr id="5" name="TextBox 4"/>
          <p:cNvSpPr txBox="1"/>
          <p:nvPr/>
        </p:nvSpPr>
        <p:spPr>
          <a:xfrm>
            <a:off x="382385" y="33256"/>
            <a:ext cx="864524" cy="707886"/>
          </a:xfrm>
          <a:prstGeom prst="rect">
            <a:avLst/>
          </a:prstGeom>
          <a:noFill/>
        </p:spPr>
        <p:txBody>
          <a:bodyPr wrap="square" rtlCol="0">
            <a:spAutoFit/>
          </a:bodyPr>
          <a:lstStyle/>
          <a:p>
            <a:r>
              <a:rPr lang="en-IN" sz="2000" dirty="0">
                <a:solidFill>
                  <a:srgbClr val="FF0000"/>
                </a:solidFill>
                <a:latin typeface="Times New Roman" pitchFamily="18" charset="0"/>
                <a:cs typeface="Times New Roman" pitchFamily="18" charset="0"/>
              </a:rPr>
              <a:t>Cont.</a:t>
            </a:r>
          </a:p>
          <a:p>
            <a:endParaRPr lang="en-IN" sz="2000" dirty="0">
              <a:solidFill>
                <a:srgbClr val="FF0000"/>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3DB038-5E53-46D3-AC82-6D6AB84DEBFF}"/>
              </a:ext>
            </a:extLst>
          </p:cNvPr>
          <p:cNvSpPr txBox="1"/>
          <p:nvPr/>
        </p:nvSpPr>
        <p:spPr>
          <a:xfrm>
            <a:off x="206187" y="322730"/>
            <a:ext cx="9457765" cy="3046988"/>
          </a:xfrm>
          <a:prstGeom prst="rect">
            <a:avLst/>
          </a:prstGeom>
          <a:noFill/>
        </p:spPr>
        <p:txBody>
          <a:bodyPr wrap="square" rtlCol="0">
            <a:spAutoFit/>
          </a:bodyPr>
          <a:lstStyle/>
          <a:p>
            <a:r>
              <a:rPr lang="en-IN" sz="3200" b="1" i="1" dirty="0">
                <a:solidFill>
                  <a:schemeClr val="accent3">
                    <a:lumMod val="50000"/>
                  </a:schemeClr>
                </a:solidFill>
                <a:latin typeface="Times New Roman" panose="02020603050405020304" pitchFamily="18" charset="0"/>
                <a:cs typeface="Times New Roman" panose="02020603050405020304" pitchFamily="18" charset="0"/>
              </a:rPr>
              <a:t>Contour farming practices :-</a:t>
            </a:r>
          </a:p>
          <a:p>
            <a:endParaRPr lang="en-IN" sz="3600" b="1" i="1" dirty="0">
              <a:solidFill>
                <a:schemeClr val="accent3">
                  <a:lumMod val="50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IN" sz="2400" i="1" dirty="0">
                <a:solidFill>
                  <a:schemeClr val="accent4">
                    <a:lumMod val="75000"/>
                  </a:schemeClr>
                </a:solidFill>
                <a:latin typeface="Times New Roman" panose="02020603050405020304" pitchFamily="18" charset="0"/>
                <a:cs typeface="Times New Roman" panose="02020603050405020304" pitchFamily="18" charset="0"/>
              </a:rPr>
              <a:t> Contour ridges are used in semi –arid areas to harvest water and in higher rainfall areas for growing potatoes.</a:t>
            </a:r>
          </a:p>
          <a:p>
            <a:pPr marL="285750" indent="-285750">
              <a:buFont typeface="Wingdings" panose="05000000000000000000" pitchFamily="2" charset="2"/>
              <a:buChar char="§"/>
            </a:pPr>
            <a:endParaRPr lang="en-IN" sz="2400" i="1" dirty="0">
              <a:solidFill>
                <a:schemeClr val="accent4">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IN" sz="2400" i="1" dirty="0">
                <a:solidFill>
                  <a:schemeClr val="accent4">
                    <a:lumMod val="75000"/>
                  </a:schemeClr>
                </a:solidFill>
                <a:latin typeface="Times New Roman" panose="02020603050405020304" pitchFamily="18" charset="0"/>
                <a:cs typeface="Times New Roman" panose="02020603050405020304" pitchFamily="18" charset="0"/>
              </a:rPr>
              <a:t>Trash- lines are constructed by laying plant residues in lines along the contour.</a:t>
            </a:r>
          </a:p>
        </p:txBody>
      </p:sp>
      <p:pic>
        <p:nvPicPr>
          <p:cNvPr id="1026" name="Picture 2" descr="D:\143478-004-E0A23203.jpg"/>
          <p:cNvPicPr>
            <a:picLocks noChangeAspect="1" noChangeArrowheads="1"/>
          </p:cNvPicPr>
          <p:nvPr/>
        </p:nvPicPr>
        <p:blipFill>
          <a:blip r:embed="rId2"/>
          <a:srcRect/>
          <a:stretch>
            <a:fillRect/>
          </a:stretch>
        </p:blipFill>
        <p:spPr bwMode="auto">
          <a:xfrm>
            <a:off x="762000" y="3478530"/>
            <a:ext cx="8164830" cy="3074670"/>
          </a:xfrm>
          <a:prstGeom prst="rect">
            <a:avLst/>
          </a:prstGeom>
          <a:noFill/>
        </p:spPr>
      </p:pic>
      <p:sp>
        <p:nvSpPr>
          <p:cNvPr id="4" name="TextBox 3"/>
          <p:cNvSpPr txBox="1"/>
          <p:nvPr/>
        </p:nvSpPr>
        <p:spPr>
          <a:xfrm>
            <a:off x="66507" y="-33245"/>
            <a:ext cx="881149" cy="400110"/>
          </a:xfrm>
          <a:prstGeom prst="rect">
            <a:avLst/>
          </a:prstGeom>
          <a:noFill/>
        </p:spPr>
        <p:txBody>
          <a:bodyPr wrap="square" rtlCol="0">
            <a:spAutoFit/>
          </a:bodyPr>
          <a:lstStyle/>
          <a:p>
            <a:r>
              <a:rPr lang="en-IN" sz="2000" dirty="0">
                <a:solidFill>
                  <a:srgbClr val="FF0000"/>
                </a:solidFill>
                <a:latin typeface="Times New Roman" pitchFamily="18" charset="0"/>
                <a:cs typeface="Times New Roman" pitchFamily="18" charset="0"/>
              </a:rPr>
              <a:t>Cont.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agnetic Disk 1">
            <a:extLst>
              <a:ext uri="{FF2B5EF4-FFF2-40B4-BE49-F238E27FC236}">
                <a16:creationId xmlns:a16="http://schemas.microsoft.com/office/drawing/2014/main" id="{F781092C-76AA-4188-9EED-CB2B53C5C050}"/>
              </a:ext>
            </a:extLst>
          </p:cNvPr>
          <p:cNvSpPr/>
          <p:nvPr/>
        </p:nvSpPr>
        <p:spPr>
          <a:xfrm>
            <a:off x="228289" y="314131"/>
            <a:ext cx="5562911" cy="6260840"/>
          </a:xfrm>
          <a:prstGeom prst="flowChartMagneticDisk">
            <a:avLst/>
          </a:prstGeom>
          <a:scene3d>
            <a:camera prst="perspectiveContrastingRightFacing"/>
            <a:lightRig rig="threePt" dir="t"/>
          </a:scene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sp>
        <p:nvSpPr>
          <p:cNvPr id="3" name="TextBox 2">
            <a:extLst>
              <a:ext uri="{FF2B5EF4-FFF2-40B4-BE49-F238E27FC236}">
                <a16:creationId xmlns:a16="http://schemas.microsoft.com/office/drawing/2014/main" id="{15E3D62D-74ED-46CC-81A1-2E080B2C4842}"/>
              </a:ext>
            </a:extLst>
          </p:cNvPr>
          <p:cNvSpPr txBox="1"/>
          <p:nvPr/>
        </p:nvSpPr>
        <p:spPr>
          <a:xfrm>
            <a:off x="551750" y="792480"/>
            <a:ext cx="4386010" cy="1077218"/>
          </a:xfrm>
          <a:prstGeom prst="rect">
            <a:avLst/>
          </a:prstGeom>
          <a:noFill/>
        </p:spPr>
        <p:txBody>
          <a:bodyPr wrap="square" rtlCol="0">
            <a:spAutoFit/>
          </a:bodyPr>
          <a:lstStyle/>
          <a:p>
            <a:r>
              <a:rPr lang="en-IN" sz="3200" b="1" i="1" dirty="0">
                <a:latin typeface="Times New Roman" panose="02020603050405020304" pitchFamily="18" charset="0"/>
                <a:cs typeface="Times New Roman" panose="02020603050405020304" pitchFamily="18" charset="0"/>
              </a:rPr>
              <a:t>Biological soil moisture conservation measures:-</a:t>
            </a:r>
          </a:p>
        </p:txBody>
      </p:sp>
      <p:sp>
        <p:nvSpPr>
          <p:cNvPr id="4" name="TextBox 3">
            <a:extLst>
              <a:ext uri="{FF2B5EF4-FFF2-40B4-BE49-F238E27FC236}">
                <a16:creationId xmlns:a16="http://schemas.microsoft.com/office/drawing/2014/main" id="{33C0DC43-53B6-452C-968A-ABBCA6560948}"/>
              </a:ext>
            </a:extLst>
          </p:cNvPr>
          <p:cNvSpPr txBox="1"/>
          <p:nvPr/>
        </p:nvSpPr>
        <p:spPr>
          <a:xfrm>
            <a:off x="1227598" y="3084389"/>
            <a:ext cx="3293706" cy="2677656"/>
          </a:xfrm>
          <a:prstGeom prst="rect">
            <a:avLst/>
          </a:prstGeom>
          <a:noFill/>
        </p:spPr>
        <p:txBody>
          <a:bodyPr wrap="square" rtlCol="0">
            <a:spAutoFit/>
          </a:bodyPr>
          <a:lstStyle/>
          <a:p>
            <a:pPr marL="285750" indent="-285750">
              <a:buFont typeface="Courier New" panose="02070309020205020404" pitchFamily="49" charset="0"/>
              <a:buChar char="o"/>
            </a:pPr>
            <a:r>
              <a:rPr lang="en-IN" sz="2400" i="1" dirty="0">
                <a:latin typeface="Times New Roman" panose="02020603050405020304" pitchFamily="18" charset="0"/>
                <a:cs typeface="Times New Roman" panose="02020603050405020304" pitchFamily="18" charset="0"/>
              </a:rPr>
              <a:t>Mulching</a:t>
            </a:r>
          </a:p>
          <a:p>
            <a:pPr marL="285750" indent="-285750">
              <a:buFont typeface="Courier New" panose="02070309020205020404" pitchFamily="49" charset="0"/>
              <a:buChar char="o"/>
            </a:pPr>
            <a:endParaRPr lang="en-IN" sz="2400" i="1" dirty="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IN" sz="2400" i="1" dirty="0">
                <a:latin typeface="Times New Roman" panose="02020603050405020304" pitchFamily="18" charset="0"/>
                <a:cs typeface="Times New Roman" panose="02020603050405020304" pitchFamily="18" charset="0"/>
              </a:rPr>
              <a:t>Use of organic manure</a:t>
            </a:r>
          </a:p>
          <a:p>
            <a:pPr marL="285750" indent="-285750">
              <a:buFont typeface="Courier New" panose="02070309020205020404" pitchFamily="49" charset="0"/>
              <a:buChar char="o"/>
            </a:pPr>
            <a:endParaRPr lang="en-IN" sz="2400" i="1" dirty="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IN" sz="2400" i="1" dirty="0">
                <a:latin typeface="Times New Roman" panose="02020603050405020304" pitchFamily="18" charset="0"/>
                <a:cs typeface="Times New Roman" panose="02020603050405020304" pitchFamily="18" charset="0"/>
              </a:rPr>
              <a:t>Use of earthworms</a:t>
            </a:r>
          </a:p>
          <a:p>
            <a:pPr marL="285750" indent="-285750">
              <a:buFont typeface="Courier New" panose="02070309020205020404" pitchFamily="49" charset="0"/>
              <a:buChar char="o"/>
            </a:pPr>
            <a:endParaRPr lang="en-IN" sz="2400" i="1" dirty="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IN" sz="2400" i="1" dirty="0">
                <a:latin typeface="Times New Roman" panose="02020603050405020304" pitchFamily="18" charset="0"/>
                <a:cs typeface="Times New Roman" panose="02020603050405020304" pitchFamily="18" charset="0"/>
              </a:rPr>
              <a:t>Reforestation</a:t>
            </a:r>
          </a:p>
        </p:txBody>
      </p:sp>
      <p:sp>
        <p:nvSpPr>
          <p:cNvPr id="5" name="Flowchart: Stored Data 4">
            <a:extLst>
              <a:ext uri="{FF2B5EF4-FFF2-40B4-BE49-F238E27FC236}">
                <a16:creationId xmlns:a16="http://schemas.microsoft.com/office/drawing/2014/main" id="{B51BB0B0-C477-4868-8EB0-ED22EEBBDA40}"/>
              </a:ext>
            </a:extLst>
          </p:cNvPr>
          <p:cNvSpPr/>
          <p:nvPr/>
        </p:nvSpPr>
        <p:spPr>
          <a:xfrm>
            <a:off x="5440680" y="726854"/>
            <a:ext cx="3957113" cy="5734905"/>
          </a:xfrm>
          <a:prstGeom prst="flowChartOnlineStorage">
            <a:avLst/>
          </a:prstGeom>
          <a:scene3d>
            <a:camera prst="perspectiveHeroicExtremeLeftFacing"/>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p:sp>
        <p:nvSpPr>
          <p:cNvPr id="6" name="TextBox 5">
            <a:extLst>
              <a:ext uri="{FF2B5EF4-FFF2-40B4-BE49-F238E27FC236}">
                <a16:creationId xmlns:a16="http://schemas.microsoft.com/office/drawing/2014/main" id="{DB085D79-9659-4E9A-8487-9EC6443324EC}"/>
              </a:ext>
            </a:extLst>
          </p:cNvPr>
          <p:cNvSpPr txBox="1"/>
          <p:nvPr/>
        </p:nvSpPr>
        <p:spPr>
          <a:xfrm>
            <a:off x="6217920" y="1175657"/>
            <a:ext cx="2431558" cy="3477875"/>
          </a:xfrm>
          <a:prstGeom prst="rect">
            <a:avLst/>
          </a:prstGeom>
          <a:noFill/>
        </p:spPr>
        <p:txBody>
          <a:bodyPr wrap="square" rtlCol="0">
            <a:spAutoFit/>
          </a:bodyPr>
          <a:lstStyle/>
          <a:p>
            <a:r>
              <a:rPr lang="en-IN" sz="3200" b="1" i="1" dirty="0">
                <a:solidFill>
                  <a:srgbClr val="FFFF00"/>
                </a:solidFill>
                <a:latin typeface="Times New Roman" panose="02020603050405020304" pitchFamily="18" charset="0"/>
                <a:cs typeface="Times New Roman" panose="02020603050405020304" pitchFamily="18" charset="0"/>
              </a:rPr>
              <a:t>Chemical soil moisture conservation measures :-</a:t>
            </a:r>
          </a:p>
          <a:p>
            <a:endParaRPr lang="en-IN" sz="3200" b="1" i="1" dirty="0">
              <a:solidFill>
                <a:srgbClr val="FFFF00"/>
              </a:solidFill>
              <a:latin typeface="Times New Roman" panose="02020603050405020304" pitchFamily="18" charset="0"/>
              <a:cs typeface="Times New Roman" panose="02020603050405020304" pitchFamily="18" charset="0"/>
            </a:endParaRPr>
          </a:p>
          <a:p>
            <a:endParaRPr lang="en-IN" sz="3200" b="1" i="1" dirty="0">
              <a:solidFill>
                <a:srgbClr val="FFFF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IN" sz="2800" i="1" dirty="0">
                <a:solidFill>
                  <a:srgbClr val="FFFF00"/>
                </a:solidFill>
                <a:latin typeface="Times New Roman" panose="02020603050405020304" pitchFamily="18" charset="0"/>
                <a:cs typeface="Times New Roman" panose="02020603050405020304" pitchFamily="18" charset="0"/>
              </a:rPr>
              <a:t>Hydrogel.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landscape-water-conservation.extension.org/wp-content/uploads/2019/07/mulch-Fix.png">
            <a:extLst>
              <a:ext uri="{FF2B5EF4-FFF2-40B4-BE49-F238E27FC236}">
                <a16:creationId xmlns:a16="http://schemas.microsoft.com/office/drawing/2014/main" id="{D47EC0CE-7853-4E31-805E-3599DF2BD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14" y="365806"/>
            <a:ext cx="9635397" cy="612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027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rontiers | Enhancing crop yield and conserving soil ...">
            <a:extLst>
              <a:ext uri="{FF2B5EF4-FFF2-40B4-BE49-F238E27FC236}">
                <a16:creationId xmlns:a16="http://schemas.microsoft.com/office/drawing/2014/main" id="{B9C6A055-6306-4898-A0C6-A2FC063EF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 y="0"/>
            <a:ext cx="113855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138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D7B70D-1DF1-46F1-A996-428A2ADEBE03}"/>
              </a:ext>
            </a:extLst>
          </p:cNvPr>
          <p:cNvPicPr>
            <a:picLocks noChangeAspect="1"/>
          </p:cNvPicPr>
          <p:nvPr/>
        </p:nvPicPr>
        <p:blipFill>
          <a:blip r:embed="rId2"/>
          <a:stretch>
            <a:fillRect/>
          </a:stretch>
        </p:blipFill>
        <p:spPr>
          <a:xfrm>
            <a:off x="116179" y="122997"/>
            <a:ext cx="9707330" cy="4686954"/>
          </a:xfrm>
          <a:prstGeom prst="rect">
            <a:avLst/>
          </a:prstGeom>
        </p:spPr>
      </p:pic>
      <p:pic>
        <p:nvPicPr>
          <p:cNvPr id="3" name="Picture 2">
            <a:extLst>
              <a:ext uri="{FF2B5EF4-FFF2-40B4-BE49-F238E27FC236}">
                <a16:creationId xmlns:a16="http://schemas.microsoft.com/office/drawing/2014/main" id="{74C3CE77-195A-4FF9-B628-2E376AD38754}"/>
              </a:ext>
            </a:extLst>
          </p:cNvPr>
          <p:cNvPicPr>
            <a:picLocks noChangeAspect="1"/>
          </p:cNvPicPr>
          <p:nvPr/>
        </p:nvPicPr>
        <p:blipFill>
          <a:blip r:embed="rId3"/>
          <a:stretch>
            <a:fillRect/>
          </a:stretch>
        </p:blipFill>
        <p:spPr>
          <a:xfrm>
            <a:off x="116179" y="4809951"/>
            <a:ext cx="8011643" cy="1743318"/>
          </a:xfrm>
          <a:prstGeom prst="rect">
            <a:avLst/>
          </a:prstGeom>
        </p:spPr>
      </p:pic>
      <p:pic>
        <p:nvPicPr>
          <p:cNvPr id="4" name="Picture 3">
            <a:extLst>
              <a:ext uri="{FF2B5EF4-FFF2-40B4-BE49-F238E27FC236}">
                <a16:creationId xmlns:a16="http://schemas.microsoft.com/office/drawing/2014/main" id="{E5C17B98-BE14-46BE-8E2C-C70376968BC4}"/>
              </a:ext>
            </a:extLst>
          </p:cNvPr>
          <p:cNvPicPr>
            <a:picLocks noChangeAspect="1"/>
          </p:cNvPicPr>
          <p:nvPr/>
        </p:nvPicPr>
        <p:blipFill rotWithShape="1">
          <a:blip r:embed="rId4"/>
          <a:srcRect l="1670"/>
          <a:stretch/>
        </p:blipFill>
        <p:spPr>
          <a:xfrm>
            <a:off x="6574054" y="4915828"/>
            <a:ext cx="5617945" cy="1196213"/>
          </a:xfrm>
          <a:prstGeom prst="rect">
            <a:avLst/>
          </a:prstGeom>
        </p:spPr>
      </p:pic>
    </p:spTree>
    <p:extLst>
      <p:ext uri="{BB962C8B-B14F-4D97-AF65-F5344CB8AC3E}">
        <p14:creationId xmlns:p14="http://schemas.microsoft.com/office/powerpoint/2010/main" val="2500529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D23BEC-6273-4247-AE5F-53EDF77D7FE3}"/>
              </a:ext>
            </a:extLst>
          </p:cNvPr>
          <p:cNvPicPr>
            <a:picLocks noChangeAspect="1"/>
          </p:cNvPicPr>
          <p:nvPr/>
        </p:nvPicPr>
        <p:blipFill>
          <a:blip r:embed="rId2"/>
          <a:stretch>
            <a:fillRect/>
          </a:stretch>
        </p:blipFill>
        <p:spPr>
          <a:xfrm>
            <a:off x="73014" y="377239"/>
            <a:ext cx="9735909" cy="3600953"/>
          </a:xfrm>
          <a:prstGeom prst="rect">
            <a:avLst/>
          </a:prstGeom>
        </p:spPr>
      </p:pic>
      <p:pic>
        <p:nvPicPr>
          <p:cNvPr id="3" name="Picture 2">
            <a:extLst>
              <a:ext uri="{FF2B5EF4-FFF2-40B4-BE49-F238E27FC236}">
                <a16:creationId xmlns:a16="http://schemas.microsoft.com/office/drawing/2014/main" id="{2FB2927E-D606-4D6A-8F28-7AEB211820C7}"/>
              </a:ext>
            </a:extLst>
          </p:cNvPr>
          <p:cNvPicPr>
            <a:picLocks noChangeAspect="1"/>
          </p:cNvPicPr>
          <p:nvPr/>
        </p:nvPicPr>
        <p:blipFill>
          <a:blip r:embed="rId3"/>
          <a:stretch>
            <a:fillRect/>
          </a:stretch>
        </p:blipFill>
        <p:spPr>
          <a:xfrm>
            <a:off x="542463" y="4108705"/>
            <a:ext cx="3753374" cy="2372056"/>
          </a:xfrm>
          <a:prstGeom prst="rect">
            <a:avLst/>
          </a:prstGeom>
        </p:spPr>
      </p:pic>
    </p:spTree>
    <p:extLst>
      <p:ext uri="{BB962C8B-B14F-4D97-AF65-F5344CB8AC3E}">
        <p14:creationId xmlns:p14="http://schemas.microsoft.com/office/powerpoint/2010/main" val="3460211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Sequential Access Storage 1">
            <a:extLst>
              <a:ext uri="{FF2B5EF4-FFF2-40B4-BE49-F238E27FC236}">
                <a16:creationId xmlns:a16="http://schemas.microsoft.com/office/drawing/2014/main" id="{3650CCC8-89AA-489F-825A-904EAB3E18AC}"/>
              </a:ext>
            </a:extLst>
          </p:cNvPr>
          <p:cNvSpPr/>
          <p:nvPr/>
        </p:nvSpPr>
        <p:spPr>
          <a:xfrm>
            <a:off x="1029660" y="905435"/>
            <a:ext cx="6580095" cy="5656730"/>
          </a:xfrm>
          <a:prstGeom prst="flowChartMagneticTape">
            <a:avLst/>
          </a:prstGeom>
          <a:effectLst>
            <a:glow rad="228600">
              <a:schemeClr val="accent4">
                <a:satMod val="175000"/>
                <a:alpha val="40000"/>
              </a:schemeClr>
            </a:glow>
            <a:outerShdw blurRad="76200" dir="13500000" sy="23000" kx="1200000" algn="br" rotWithShape="0">
              <a:prstClr val="black">
                <a:alpha val="20000"/>
              </a:prstClr>
            </a:outerShdw>
            <a:reflection blurRad="6350" stA="52000" endA="300" endPos="35000" dir="5400000" sy="-100000" algn="bl" rotWithShape="0"/>
          </a:effectLst>
          <a:scene3d>
            <a:camera prst="perspectiveContrastingRightFacing"/>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ln w="22225">
                <a:solidFill>
                  <a:schemeClr val="accent2"/>
                </a:solidFill>
                <a:prstDash val="solid"/>
              </a:ln>
              <a:solidFill>
                <a:schemeClr val="accent2">
                  <a:lumMod val="40000"/>
                  <a:lumOff val="60000"/>
                </a:schemeClr>
              </a:solidFill>
            </a:endParaRPr>
          </a:p>
        </p:txBody>
      </p:sp>
      <p:sp>
        <p:nvSpPr>
          <p:cNvPr id="3" name="TextBox 2">
            <a:extLst>
              <a:ext uri="{FF2B5EF4-FFF2-40B4-BE49-F238E27FC236}">
                <a16:creationId xmlns:a16="http://schemas.microsoft.com/office/drawing/2014/main" id="{112397E3-B98F-4B89-B718-54A4CFE4DBA4}"/>
              </a:ext>
            </a:extLst>
          </p:cNvPr>
          <p:cNvSpPr txBox="1"/>
          <p:nvPr/>
        </p:nvSpPr>
        <p:spPr>
          <a:xfrm>
            <a:off x="2752165" y="3101352"/>
            <a:ext cx="4303059" cy="655296"/>
          </a:xfrm>
          <a:prstGeom prst="rect">
            <a:avLst/>
          </a:prstGeom>
          <a:noFill/>
        </p:spPr>
        <p:txBody>
          <a:bodyPr wrap="square" rtlCol="0">
            <a:spAutoFit/>
          </a:bodyPr>
          <a:lstStyle/>
          <a:p>
            <a:r>
              <a:rPr lang="en-IN" sz="3600" b="1" i="1" dirty="0" err="1">
                <a:latin typeface="Times New Roman" panose="02020603050405020304" pitchFamily="18" charset="0"/>
                <a:cs typeface="Times New Roman" panose="02020603050405020304" pitchFamily="18" charset="0"/>
              </a:rPr>
              <a:t>ThankYou</a:t>
            </a:r>
            <a:endParaRPr lang="en-IN" sz="3600" b="1" i="1" dirty="0">
              <a:latin typeface="Times New Roman" panose="02020603050405020304" pitchFamily="18" charset="0"/>
              <a:cs typeface="Times New Roman" panose="02020603050405020304" pitchFamily="18" charset="0"/>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4C82656B-57F2-4417-8EF2-034DB11A71CA}"/>
              </a:ext>
            </a:extLst>
          </p:cNvPr>
          <p:cNvSpPr/>
          <p:nvPr/>
        </p:nvSpPr>
        <p:spPr>
          <a:xfrm>
            <a:off x="249382" y="183503"/>
            <a:ext cx="6799811" cy="2295330"/>
          </a:xfrm>
          <a:prstGeom prst="ribbon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dirty="0"/>
          </a:p>
        </p:txBody>
      </p:sp>
      <p:sp>
        <p:nvSpPr>
          <p:cNvPr id="3" name="TextBox 2">
            <a:extLst>
              <a:ext uri="{FF2B5EF4-FFF2-40B4-BE49-F238E27FC236}">
                <a16:creationId xmlns:a16="http://schemas.microsoft.com/office/drawing/2014/main" id="{CE3638C9-2F7B-4EF0-91E4-8E0E8B6AF479}"/>
              </a:ext>
            </a:extLst>
          </p:cNvPr>
          <p:cNvSpPr txBox="1"/>
          <p:nvPr/>
        </p:nvSpPr>
        <p:spPr>
          <a:xfrm>
            <a:off x="2144796" y="320041"/>
            <a:ext cx="4134083" cy="1384995"/>
          </a:xfrm>
          <a:prstGeom prst="rect">
            <a:avLst/>
          </a:prstGeom>
          <a:noFill/>
        </p:spPr>
        <p:txBody>
          <a:bodyPr wrap="square" rtlCol="0">
            <a:spAutoFit/>
          </a:bodyPr>
          <a:lstStyle/>
          <a:p>
            <a:r>
              <a:rPr lang="en-IN" sz="2800" b="1" i="1" dirty="0">
                <a:latin typeface="Times New Roman" panose="02020603050405020304" pitchFamily="18" charset="0"/>
                <a:cs typeface="Times New Roman" panose="02020603050405020304" pitchFamily="18" charset="0"/>
              </a:rPr>
              <a:t>  World Soil Day</a:t>
            </a:r>
          </a:p>
          <a:p>
            <a:endParaRPr lang="en-IN" sz="2800" b="1" i="1" dirty="0">
              <a:latin typeface="Times New Roman" panose="02020603050405020304" pitchFamily="18" charset="0"/>
              <a:cs typeface="Times New Roman" panose="02020603050405020304" pitchFamily="18" charset="0"/>
            </a:endParaRPr>
          </a:p>
          <a:p>
            <a:r>
              <a:rPr lang="en-IN" sz="2800" b="1" i="1" dirty="0">
                <a:latin typeface="Times New Roman" panose="02020603050405020304" pitchFamily="18" charset="0"/>
                <a:cs typeface="Times New Roman" panose="02020603050405020304" pitchFamily="18" charset="0"/>
              </a:rPr>
              <a:t>    5 December</a:t>
            </a:r>
          </a:p>
        </p:txBody>
      </p:sp>
      <p:sp>
        <p:nvSpPr>
          <p:cNvPr id="4" name="Speech Bubble: Rectangle 3">
            <a:extLst>
              <a:ext uri="{FF2B5EF4-FFF2-40B4-BE49-F238E27FC236}">
                <a16:creationId xmlns:a16="http://schemas.microsoft.com/office/drawing/2014/main" id="{F33A3852-5CE8-4159-9C3F-CCDA0BA02404}"/>
              </a:ext>
            </a:extLst>
          </p:cNvPr>
          <p:cNvSpPr/>
          <p:nvPr/>
        </p:nvSpPr>
        <p:spPr>
          <a:xfrm>
            <a:off x="598516" y="3624354"/>
            <a:ext cx="9213140" cy="279307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a:extLst>
              <a:ext uri="{FF2B5EF4-FFF2-40B4-BE49-F238E27FC236}">
                <a16:creationId xmlns:a16="http://schemas.microsoft.com/office/drawing/2014/main" id="{4059F0EA-90D2-4FFA-B1CA-A45D6A276B8B}"/>
              </a:ext>
            </a:extLst>
          </p:cNvPr>
          <p:cNvSpPr txBox="1"/>
          <p:nvPr/>
        </p:nvSpPr>
        <p:spPr>
          <a:xfrm>
            <a:off x="731520" y="4311761"/>
            <a:ext cx="9007566" cy="1938992"/>
          </a:xfrm>
          <a:prstGeom prst="rect">
            <a:avLst/>
          </a:prstGeom>
          <a:noFill/>
        </p:spPr>
        <p:txBody>
          <a:bodyPr wrap="square" rtlCol="0">
            <a:spAutoFit/>
          </a:bodyPr>
          <a:lstStyle/>
          <a:p>
            <a:r>
              <a:rPr lang="en-IN" sz="2400" b="1" i="1" dirty="0">
                <a:latin typeface="Times New Roman" panose="02020603050405020304" pitchFamily="18" charset="0"/>
                <a:cs typeface="Times New Roman" panose="02020603050405020304" pitchFamily="18" charset="0"/>
              </a:rPr>
              <a:t>Soil moisture conservation  institution in India:-</a:t>
            </a:r>
          </a:p>
          <a:p>
            <a:endParaRPr lang="en-IN" sz="2400" b="1" i="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IN" sz="2400" b="1" i="1" dirty="0">
                <a:latin typeface="Times New Roman" panose="02020603050405020304" pitchFamily="18" charset="0"/>
                <a:cs typeface="Times New Roman" panose="02020603050405020304" pitchFamily="18" charset="0"/>
              </a:rPr>
              <a:t>ICAR-Indian Institute of Soil and Water Conservation , Dehradun .</a:t>
            </a:r>
          </a:p>
          <a:p>
            <a:pPr marL="342900" indent="-342900"/>
            <a:endParaRPr lang="en-IN" sz="2400" b="1"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965" y="117693"/>
            <a:ext cx="11842595" cy="5262979"/>
          </a:xfrm>
          <a:prstGeom prst="rect">
            <a:avLst/>
          </a:prstGeom>
          <a:noFill/>
        </p:spPr>
        <p:txBody>
          <a:bodyPr wrap="square" rtlCol="0">
            <a:spAutoFit/>
          </a:bodyPr>
          <a:lstStyle/>
          <a:p>
            <a:pPr marL="285750" indent="-285750" algn="just">
              <a:lnSpc>
                <a:spcPct val="150000"/>
              </a:lnSpc>
              <a:buFont typeface="Wingdings" pitchFamily="2" charset="2"/>
              <a:buChar char="Ø"/>
            </a:pPr>
            <a:r>
              <a:rPr lang="en-US" sz="2800" dirty="0">
                <a:latin typeface="Times New Roman" pitchFamily="18" charset="0"/>
                <a:cs typeface="Times New Roman" pitchFamily="18" charset="0"/>
              </a:rPr>
              <a:t>Effective soil and water management practices can improve soil fertility and increase yields in a sustainable way. </a:t>
            </a:r>
          </a:p>
          <a:p>
            <a:pPr marL="285750" indent="-285750" algn="just">
              <a:lnSpc>
                <a:spcPct val="150000"/>
              </a:lnSpc>
              <a:buFont typeface="Wingdings" pitchFamily="2" charset="2"/>
              <a:buChar char="Ø"/>
            </a:pPr>
            <a:r>
              <a:rPr lang="en-US" sz="2800" dirty="0">
                <a:latin typeface="Times New Roman" pitchFamily="18" charset="0"/>
                <a:cs typeface="Times New Roman" pitchFamily="18" charset="0"/>
              </a:rPr>
              <a:t>There are some techniques that conserve soil and water, preserve soil moisture and/or drain water sustainably to avoid soil erosion, land sliding and depletion of soil nutrients.</a:t>
            </a:r>
          </a:p>
          <a:p>
            <a:pPr marL="285750" indent="-285750" algn="just">
              <a:lnSpc>
                <a:spcPct val="150000"/>
              </a:lnSpc>
              <a:buFont typeface="Wingdings" pitchFamily="2" charset="2"/>
              <a:buChar char="Ø"/>
            </a:pPr>
            <a:r>
              <a:rPr lang="en-IN" sz="2800" i="1" dirty="0">
                <a:solidFill>
                  <a:srgbClr val="FF0000"/>
                </a:solidFill>
                <a:latin typeface="Times New Roman" pitchFamily="18" charset="0"/>
                <a:cs typeface="Times New Roman" pitchFamily="18" charset="0"/>
              </a:rPr>
              <a:t>i. Soil moisture conservation techniques: </a:t>
            </a:r>
            <a:r>
              <a:rPr lang="en-IN" sz="2800" dirty="0">
                <a:latin typeface="Times New Roman" pitchFamily="18" charset="0"/>
                <a:cs typeface="Times New Roman" pitchFamily="18" charset="0"/>
              </a:rPr>
              <a:t>Terraces, Contour bunds, Broad beds and furrows, Semi-circular bunds, Trash lines, Diversion ditches and cut-off drains, Retention ditches, Pitting, Trenches, Tied ridges, Grass strips, Irrigation.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il Conservation techniques - Soil Conservation Practices">
            <a:extLst>
              <a:ext uri="{FF2B5EF4-FFF2-40B4-BE49-F238E27FC236}">
                <a16:creationId xmlns:a16="http://schemas.microsoft.com/office/drawing/2014/main" id="{4143CC80-F933-4DD2-9667-FFC4E0F65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09" y="59887"/>
            <a:ext cx="8895347" cy="67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297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ontiers | Soil and water conservation measures to adapt ...">
            <a:extLst>
              <a:ext uri="{FF2B5EF4-FFF2-40B4-BE49-F238E27FC236}">
                <a16:creationId xmlns:a16="http://schemas.microsoft.com/office/drawing/2014/main" id="{1DECC9E3-D2A6-43E7-82CA-38BFD0AF8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
            <a:ext cx="118872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169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965" y="1177059"/>
            <a:ext cx="11842595" cy="3539430"/>
          </a:xfrm>
          <a:prstGeom prst="rect">
            <a:avLst/>
          </a:prstGeom>
          <a:noFill/>
        </p:spPr>
        <p:txBody>
          <a:bodyPr wrap="square" rtlCol="0">
            <a:spAutoFit/>
          </a:bodyPr>
          <a:lstStyle/>
          <a:p>
            <a:pPr marL="285750" indent="-285750" algn="just">
              <a:lnSpc>
                <a:spcPct val="200000"/>
              </a:lnSpc>
              <a:buFont typeface="Wingdings" pitchFamily="2" charset="2"/>
              <a:buChar char="Ø"/>
            </a:pPr>
            <a:r>
              <a:rPr lang="en-IN" sz="2800" i="1" dirty="0">
                <a:solidFill>
                  <a:srgbClr val="FF0000"/>
                </a:solidFill>
                <a:latin typeface="Times New Roman" pitchFamily="18" charset="0"/>
                <a:cs typeface="Times New Roman" pitchFamily="18" charset="0"/>
              </a:rPr>
              <a:t>ii. Rain water harvesting techniques: </a:t>
            </a:r>
            <a:r>
              <a:rPr lang="en-IN" sz="2800" dirty="0">
                <a:latin typeface="Times New Roman" pitchFamily="18" charset="0"/>
                <a:cs typeface="Times New Roman" pitchFamily="18" charset="0"/>
              </a:rPr>
              <a:t>Roof catchment, Ground surfaces and rocks, Irregular surfaces.</a:t>
            </a:r>
          </a:p>
          <a:p>
            <a:pPr marL="285750" indent="-285750" algn="just">
              <a:lnSpc>
                <a:spcPct val="200000"/>
              </a:lnSpc>
              <a:buFont typeface="Wingdings" pitchFamily="2" charset="2"/>
              <a:buChar char="Ø"/>
            </a:pPr>
            <a:r>
              <a:rPr lang="en-IN" sz="2800" i="1" dirty="0">
                <a:solidFill>
                  <a:srgbClr val="FF0000"/>
                </a:solidFill>
                <a:latin typeface="Times New Roman" pitchFamily="18" charset="0"/>
                <a:cs typeface="Times New Roman" pitchFamily="18" charset="0"/>
              </a:rPr>
              <a:t>iii. Water storage techniques: </a:t>
            </a:r>
            <a:r>
              <a:rPr lang="en-IN" sz="2800" i="1" dirty="0">
                <a:latin typeface="Times New Roman" pitchFamily="18" charset="0"/>
                <a:cs typeface="Times New Roman" pitchFamily="18" charset="0"/>
              </a:rPr>
              <a:t> </a:t>
            </a:r>
            <a:r>
              <a:rPr lang="en-IN" sz="2800" dirty="0">
                <a:latin typeface="Times New Roman" pitchFamily="18" charset="0"/>
                <a:cs typeface="Times New Roman" pitchFamily="18" charset="0"/>
              </a:rPr>
              <a:t>Tanks,, Ponds, Dams, Wells and boreholes</a:t>
            </a:r>
            <a:r>
              <a:rPr lang="en-IN" sz="2800" i="1" dirty="0">
                <a:latin typeface="Times New Roman" pitchFamily="18" charset="0"/>
                <a:cs typeface="Times New Roman" pitchFamily="18" charset="0"/>
              </a:rPr>
              <a:t>.</a:t>
            </a:r>
          </a:p>
          <a:p>
            <a:pPr marL="285750" indent="-285750" algn="just">
              <a:lnSpc>
                <a:spcPct val="200000"/>
              </a:lnSpc>
              <a:buFont typeface="Wingdings" pitchFamily="2" charset="2"/>
              <a:buChar char="Ø"/>
            </a:pPr>
            <a:r>
              <a:rPr lang="en-IN" sz="2800" i="1" dirty="0">
                <a:solidFill>
                  <a:srgbClr val="FF0000"/>
                </a:solidFill>
                <a:latin typeface="Times New Roman" pitchFamily="18" charset="0"/>
                <a:cs typeface="Times New Roman" pitchFamily="18" charset="0"/>
              </a:rPr>
              <a:t>iv. Sustainable sanitation systems: </a:t>
            </a:r>
            <a:r>
              <a:rPr lang="en-IN" sz="2800" dirty="0">
                <a:latin typeface="Times New Roman" pitchFamily="18" charset="0"/>
                <a:cs typeface="Times New Roman" pitchFamily="18" charset="0"/>
              </a:rPr>
              <a:t>Ecological sanitation, Kitchen water</a:t>
            </a:r>
          </a:p>
        </p:txBody>
      </p:sp>
    </p:spTree>
    <p:extLst>
      <p:ext uri="{BB962C8B-B14F-4D97-AF65-F5344CB8AC3E}">
        <p14:creationId xmlns:p14="http://schemas.microsoft.com/office/powerpoint/2010/main" val="241005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4898" y="323385"/>
            <a:ext cx="11229278" cy="6855210"/>
          </a:xfrm>
          <a:prstGeom prst="rect">
            <a:avLst/>
          </a:prstGeom>
          <a:noFill/>
        </p:spPr>
        <p:txBody>
          <a:bodyPr wrap="square" rtlCol="0">
            <a:spAutoFit/>
          </a:bodyPr>
          <a:lstStyle/>
          <a:p>
            <a:pPr algn="just">
              <a:lnSpc>
                <a:spcPct val="200000"/>
              </a:lnSpc>
            </a:pPr>
            <a:r>
              <a:rPr lang="en-US" sz="2700" dirty="0">
                <a:solidFill>
                  <a:srgbClr val="FF0000"/>
                </a:solidFill>
                <a:latin typeface="Times New Roman" pitchFamily="18" charset="0"/>
                <a:cs typeface="Times New Roman" pitchFamily="18" charset="0"/>
              </a:rPr>
              <a:t>Soil conservation:- </a:t>
            </a:r>
            <a:r>
              <a:rPr lang="en-US" sz="2700" dirty="0">
                <a:latin typeface="Times New Roman" pitchFamily="18" charset="0"/>
                <a:cs typeface="Times New Roman" pitchFamily="18" charset="0"/>
              </a:rPr>
              <a:t>It is the prevention and reduction of the amount of soil lost through erosion. It seeks to increase the amount of water seeping into the soil, reducing the speed and amount of water running off. Erosion is prevented by keeping enough vegetation to protect the soil surface and binds the soil together and maintains soil structure.</a:t>
            </a:r>
          </a:p>
          <a:p>
            <a:pPr algn="just">
              <a:lnSpc>
                <a:spcPct val="200000"/>
              </a:lnSpc>
            </a:pPr>
            <a:r>
              <a:rPr lang="en-US" sz="2700" dirty="0">
                <a:solidFill>
                  <a:srgbClr val="FF0000"/>
                </a:solidFill>
                <a:latin typeface="Times New Roman" pitchFamily="18" charset="0"/>
                <a:cs typeface="Times New Roman" pitchFamily="18" charset="0"/>
              </a:rPr>
              <a:t>Water conservation:- </a:t>
            </a:r>
            <a:r>
              <a:rPr lang="en-US" sz="2700" dirty="0">
                <a:latin typeface="Times New Roman" pitchFamily="18" charset="0"/>
                <a:cs typeface="Times New Roman" pitchFamily="18" charset="0"/>
              </a:rPr>
              <a:t>This is a way of tapping as much water as possible and storing it in tanks or reservoirs. It allows water to sink into the soil increasing soil moisture levels.</a:t>
            </a:r>
            <a:endParaRPr lang="en-IN" sz="2700" dirty="0">
              <a:latin typeface="Times New Roman" pitchFamily="18" charset="0"/>
              <a:cs typeface="Times New Roman" pitchFamily="18" charset="0"/>
            </a:endParaRPr>
          </a:p>
        </p:txBody>
      </p:sp>
    </p:spTree>
    <p:extLst>
      <p:ext uri="{BB962C8B-B14F-4D97-AF65-F5344CB8AC3E}">
        <p14:creationId xmlns:p14="http://schemas.microsoft.com/office/powerpoint/2010/main" val="2297346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C28320-B8C1-4DE8-82FF-D9D420CF2299}"/>
              </a:ext>
            </a:extLst>
          </p:cNvPr>
          <p:cNvPicPr>
            <a:picLocks noChangeAspect="1"/>
          </p:cNvPicPr>
          <p:nvPr/>
        </p:nvPicPr>
        <p:blipFill rotWithShape="1">
          <a:blip r:embed="rId2"/>
          <a:srcRect l="1732"/>
          <a:stretch/>
        </p:blipFill>
        <p:spPr>
          <a:xfrm>
            <a:off x="394636" y="394636"/>
            <a:ext cx="9281550" cy="4976261"/>
          </a:xfrm>
          <a:prstGeom prst="rect">
            <a:avLst/>
          </a:prstGeom>
        </p:spPr>
      </p:pic>
    </p:spTree>
    <p:extLst>
      <p:ext uri="{BB962C8B-B14F-4D97-AF65-F5344CB8AC3E}">
        <p14:creationId xmlns:p14="http://schemas.microsoft.com/office/powerpoint/2010/main" val="173634696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1709</TotalTime>
  <Words>1236</Words>
  <Application>Microsoft Office PowerPoint</Application>
  <PresentationFormat>Widescreen</PresentationFormat>
  <Paragraphs>170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rohit jain</dc:creator>
  <cp:lastModifiedBy>Deepesh garg</cp:lastModifiedBy>
  <cp:revision>194</cp:revision>
  <cp:lastPrinted>2026-01-24T05:56:41Z</cp:lastPrinted>
  <dcterms:created xsi:type="dcterms:W3CDTF">2019-03-04T12:41:42Z</dcterms:created>
  <dcterms:modified xsi:type="dcterms:W3CDTF">2026-01-27T04:53:16Z</dcterms:modified>
</cp:coreProperties>
</file>