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99" r:id="rId2"/>
    <p:sldId id="290" r:id="rId3"/>
    <p:sldId id="291" r:id="rId4"/>
    <p:sldId id="292" r:id="rId5"/>
    <p:sldId id="297" r:id="rId6"/>
    <p:sldId id="273" r:id="rId7"/>
    <p:sldId id="293" r:id="rId8"/>
    <p:sldId id="302" r:id="rId9"/>
    <p:sldId id="305" r:id="rId10"/>
    <p:sldId id="306" r:id="rId11"/>
    <p:sldId id="304" r:id="rId12"/>
    <p:sldId id="307" r:id="rId13"/>
    <p:sldId id="308" r:id="rId14"/>
    <p:sldId id="309" r:id="rId15"/>
    <p:sldId id="310" r:id="rId16"/>
    <p:sldId id="311" r:id="rId17"/>
    <p:sldId id="312" r:id="rId18"/>
    <p:sldId id="313" r:id="rId19"/>
    <p:sldId id="294" r:id="rId20"/>
    <p:sldId id="282" r:id="rId21"/>
    <p:sldId id="283" r:id="rId22"/>
    <p:sldId id="276" r:id="rId23"/>
    <p:sldId id="277" r:id="rId24"/>
    <p:sldId id="279" r:id="rId25"/>
    <p:sldId id="268" r:id="rId26"/>
    <p:sldId id="274" r:id="rId27"/>
    <p:sldId id="270" r:id="rId28"/>
    <p:sldId id="29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autoAdjust="0"/>
    <p:restoredTop sz="94624" autoAdjust="0"/>
  </p:normalViewPr>
  <p:slideViewPr>
    <p:cSldViewPr>
      <p:cViewPr varScale="1">
        <p:scale>
          <a:sx n="66" d="100"/>
          <a:sy n="66" d="100"/>
        </p:scale>
        <p:origin x="1208"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F7B90F2-4D59-44B9-8465-2D9286D32BDB}" type="datetimeFigureOut">
              <a:rPr lang="en-US" smtClean="0"/>
              <a:pPr/>
              <a:t>1/17/2026</a:t>
            </a:fld>
            <a:endParaRPr lang="en-IN"/>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IN"/>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CA8F01F5-21F6-4AB2-AFE8-EF3F341F312A}" type="slidenum">
              <a:rPr lang="en-IN" smtClean="0"/>
              <a:pPr/>
              <a:t>‹#›</a:t>
            </a:fld>
            <a:endParaRPr lang="en-IN"/>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7B90F2-4D59-44B9-8465-2D9286D32BDB}" type="datetimeFigureOut">
              <a:rPr lang="en-US" smtClean="0"/>
              <a:pPr/>
              <a:t>1/17/2026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A8F01F5-21F6-4AB2-AFE8-EF3F341F312A}"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7B90F2-4D59-44B9-8465-2D9286D32BDB}" type="datetimeFigureOut">
              <a:rPr lang="en-US" smtClean="0"/>
              <a:pPr/>
              <a:t>1/17/2026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A8F01F5-21F6-4AB2-AFE8-EF3F341F312A}"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7B90F2-4D59-44B9-8465-2D9286D32BDB}" type="datetimeFigureOut">
              <a:rPr lang="en-US" smtClean="0"/>
              <a:pPr/>
              <a:t>1/17/2026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A8F01F5-21F6-4AB2-AFE8-EF3F341F312A}"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7B90F2-4D59-44B9-8465-2D9286D32BDB}" type="datetimeFigureOut">
              <a:rPr lang="en-US" smtClean="0"/>
              <a:pPr/>
              <a:t>1/17/2026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A8F01F5-21F6-4AB2-AFE8-EF3F341F312A}"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3F7B90F2-4D59-44B9-8465-2D9286D32BDB}" type="datetimeFigureOut">
              <a:rPr lang="en-US" smtClean="0"/>
              <a:pPr/>
              <a:t>1/17/2026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A8F01F5-21F6-4AB2-AFE8-EF3F341F312A}" type="slidenum">
              <a:rPr lang="en-IN" smtClean="0"/>
              <a:pPr/>
              <a:t>‹#›</a:t>
            </a:fld>
            <a:endParaRPr lang="en-IN"/>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7B90F2-4D59-44B9-8465-2D9286D32BDB}" type="datetimeFigureOut">
              <a:rPr lang="en-US" smtClean="0"/>
              <a:pPr/>
              <a:t>1/17/2026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A8F01F5-21F6-4AB2-AFE8-EF3F341F312A}"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7B90F2-4D59-44B9-8465-2D9286D32BDB}" type="datetimeFigureOut">
              <a:rPr lang="en-US" smtClean="0"/>
              <a:pPr/>
              <a:t>1/17/2026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A8F01F5-21F6-4AB2-AFE8-EF3F341F312A}"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7B90F2-4D59-44B9-8465-2D9286D32BDB}" type="datetimeFigureOut">
              <a:rPr lang="en-US" smtClean="0"/>
              <a:pPr/>
              <a:t>1/17/2026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A8F01F5-21F6-4AB2-AFE8-EF3F341F312A}"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F7B90F2-4D59-44B9-8465-2D9286D32BDB}" type="datetimeFigureOut">
              <a:rPr lang="en-US" smtClean="0"/>
              <a:pPr/>
              <a:t>1/17/2026</a:t>
            </a:fld>
            <a:endParaRPr lang="en-IN"/>
          </a:p>
        </p:txBody>
      </p:sp>
      <p:sp>
        <p:nvSpPr>
          <p:cNvPr id="7" name="Slide Number Placeholder 6"/>
          <p:cNvSpPr>
            <a:spLocks noGrp="1"/>
          </p:cNvSpPr>
          <p:nvPr>
            <p:ph type="sldNum" sz="quarter" idx="12"/>
          </p:nvPr>
        </p:nvSpPr>
        <p:spPr/>
        <p:txBody>
          <a:bodyPr/>
          <a:lstStyle/>
          <a:p>
            <a:fld id="{CA8F01F5-21F6-4AB2-AFE8-EF3F341F312A}" type="slidenum">
              <a:rPr lang="en-IN" smtClean="0"/>
              <a:pPr/>
              <a:t>‹#›</a:t>
            </a:fld>
            <a:endParaRPr lang="en-IN"/>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N"/>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7B90F2-4D59-44B9-8465-2D9286D32BDB}" type="datetimeFigureOut">
              <a:rPr lang="en-US" smtClean="0"/>
              <a:pPr/>
              <a:t>1/17/2026</a:t>
            </a:fld>
            <a:endParaRPr lang="en-IN"/>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N"/>
          </a:p>
        </p:txBody>
      </p:sp>
      <p:sp>
        <p:nvSpPr>
          <p:cNvPr id="7" name="Slide Number Placeholder 6"/>
          <p:cNvSpPr>
            <a:spLocks noGrp="1"/>
          </p:cNvSpPr>
          <p:nvPr>
            <p:ph type="sldNum" sz="quarter" idx="12"/>
          </p:nvPr>
        </p:nvSpPr>
        <p:spPr/>
        <p:txBody>
          <a:bodyPr/>
          <a:lstStyle/>
          <a:p>
            <a:fld id="{CA8F01F5-21F6-4AB2-AFE8-EF3F341F312A}"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F7B90F2-4D59-44B9-8465-2D9286D32BDB}" type="datetimeFigureOut">
              <a:rPr lang="en-US" smtClean="0"/>
              <a:pPr/>
              <a:t>1/17/2026</a:t>
            </a:fld>
            <a:endParaRPr lang="en-IN"/>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CA8F01F5-21F6-4AB2-AFE8-EF3F341F312A}"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1560" y="670384"/>
            <a:ext cx="7920880" cy="954107"/>
          </a:xfrm>
          <a:prstGeom prst="rect">
            <a:avLst/>
          </a:prstGeom>
        </p:spPr>
        <p:txBody>
          <a:bodyPr wrap="square">
            <a:spAutoFit/>
          </a:bodyPr>
          <a:lstStyle/>
          <a:p>
            <a:pPr algn="ctr"/>
            <a:r>
              <a:rPr lang="en-IN" sz="2800" dirty="0">
                <a:latin typeface="Times New Roman" pitchFamily="18" charset="0"/>
                <a:cs typeface="Times New Roman" pitchFamily="18" charset="0"/>
              </a:rPr>
              <a:t>Livestock Production Management, MJF, Chomu, JAIPUR</a:t>
            </a:r>
          </a:p>
        </p:txBody>
      </p:sp>
      <p:sp>
        <p:nvSpPr>
          <p:cNvPr id="7" name="Rectangle 6"/>
          <p:cNvSpPr/>
          <p:nvPr/>
        </p:nvSpPr>
        <p:spPr>
          <a:xfrm>
            <a:off x="1475656" y="1710794"/>
            <a:ext cx="6696744" cy="830997"/>
          </a:xfrm>
          <a:prstGeom prst="rect">
            <a:avLst/>
          </a:prstGeom>
        </p:spPr>
        <p:txBody>
          <a:bodyPr wrap="square">
            <a:spAutoFit/>
          </a:bodyPr>
          <a:lstStyle/>
          <a:p>
            <a:pPr algn="ctr"/>
            <a:r>
              <a:rPr lang="en-IN" sz="2400" dirty="0">
                <a:solidFill>
                  <a:srgbClr val="FF0000"/>
                </a:solidFill>
                <a:latin typeface="Times New Roman" pitchFamily="18" charset="0"/>
                <a:cs typeface="Times New Roman" pitchFamily="18" charset="0"/>
              </a:rPr>
              <a:t>AGRONOMICAL PRACTICES FOR FODDER PRODUCTION </a:t>
            </a:r>
          </a:p>
        </p:txBody>
      </p:sp>
      <p:sp>
        <p:nvSpPr>
          <p:cNvPr id="8" name="Rectangle 7"/>
          <p:cNvSpPr/>
          <p:nvPr/>
        </p:nvSpPr>
        <p:spPr>
          <a:xfrm>
            <a:off x="3347864" y="5085184"/>
            <a:ext cx="2448272" cy="707886"/>
          </a:xfrm>
          <a:prstGeom prst="rect">
            <a:avLst/>
          </a:prstGeom>
          <a:ln>
            <a:solidFill>
              <a:schemeClr val="tx1"/>
            </a:solidFill>
          </a:ln>
        </p:spPr>
        <p:txBody>
          <a:bodyPr wrap="square" anchor="ctr">
            <a:spAutoFit/>
          </a:bodyPr>
          <a:lstStyle/>
          <a:p>
            <a:pPr algn="ctr"/>
            <a:r>
              <a:rPr lang="en-IN" sz="2000" b="1" dirty="0" err="1">
                <a:latin typeface="Times New Roman" pitchFamily="18" charset="0"/>
                <a:cs typeface="Times New Roman" pitchFamily="18" charset="0"/>
              </a:rPr>
              <a:t>Dr.</a:t>
            </a:r>
            <a:r>
              <a:rPr lang="en-IN" sz="2000" b="1" dirty="0">
                <a:latin typeface="Times New Roman" pitchFamily="18" charset="0"/>
                <a:cs typeface="Times New Roman" pitchFamily="18" charset="0"/>
              </a:rPr>
              <a:t> Deepesh Garg</a:t>
            </a:r>
          </a:p>
          <a:p>
            <a:pPr algn="ctr"/>
            <a:r>
              <a:rPr lang="en-US" sz="2000" b="1" dirty="0">
                <a:latin typeface="Times New Roman" pitchFamily="18" charset="0"/>
                <a:cs typeface="Times New Roman" pitchFamily="18" charset="0"/>
              </a:rPr>
              <a:t>A</a:t>
            </a:r>
            <a:r>
              <a:rPr lang="en-IN" sz="2000" b="1" dirty="0" err="1">
                <a:latin typeface="Times New Roman" pitchFamily="18" charset="0"/>
                <a:cs typeface="Times New Roman" pitchFamily="18" charset="0"/>
              </a:rPr>
              <a:t>ssistant</a:t>
            </a:r>
            <a:r>
              <a:rPr lang="en-IN" sz="2000" b="1" dirty="0">
                <a:latin typeface="Times New Roman" pitchFamily="18" charset="0"/>
                <a:cs typeface="Times New Roman" pitchFamily="18" charset="0"/>
              </a:rPr>
              <a:t> Professor</a:t>
            </a:r>
          </a:p>
        </p:txBody>
      </p:sp>
      <p:pic>
        <p:nvPicPr>
          <p:cNvPr id="2051" name="Picture 3" descr="C:\Users\JITENDRA\Desktop\GAA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6338" y="2773002"/>
            <a:ext cx="3525812" cy="195214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JITENDRA\Desktop\PATTI.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7880" y="2773003"/>
            <a:ext cx="3736528" cy="19521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4504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08912" cy="6192688"/>
          </a:xfrm>
        </p:spPr>
        <p:txBody>
          <a:bodyPr/>
          <a:lstStyle/>
          <a:p>
            <a:pPr>
              <a:lnSpc>
                <a:spcPct val="150000"/>
              </a:lnSpc>
            </a:pPr>
            <a:r>
              <a:rPr lang="en-IN" b="1" i="1" dirty="0">
                <a:latin typeface="Times New Roman" pitchFamily="18" charset="0"/>
                <a:cs typeface="Times New Roman" pitchFamily="18" charset="0"/>
              </a:rPr>
              <a:t>Ploughing:</a:t>
            </a:r>
            <a:r>
              <a:rPr lang="en-IN" dirty="0">
                <a:latin typeface="Times New Roman" pitchFamily="18" charset="0"/>
                <a:cs typeface="Times New Roman" pitchFamily="18" charset="0"/>
              </a:rPr>
              <a:t>-</a:t>
            </a:r>
          </a:p>
          <a:p>
            <a:pPr>
              <a:lnSpc>
                <a:spcPct val="150000"/>
              </a:lnSpc>
            </a:pPr>
            <a:r>
              <a:rPr lang="en-IN" dirty="0">
                <a:latin typeface="Times New Roman" pitchFamily="18" charset="0"/>
                <a:cs typeface="Times New Roman" pitchFamily="18" charset="0"/>
              </a:rPr>
              <a:t>After harvesting of rabi crop, </a:t>
            </a:r>
            <a:r>
              <a:rPr lang="en-US" dirty="0">
                <a:latin typeface="Times New Roman" pitchFamily="18" charset="0"/>
                <a:cs typeface="Times New Roman" pitchFamily="18" charset="0"/>
              </a:rPr>
              <a:t>the land is ploughed once with soil turning plough followed by two harrowing to increase the yield.</a:t>
            </a:r>
            <a:endParaRPr lang="en-IN" dirty="0">
              <a:latin typeface="Times New Roman" pitchFamily="18" charset="0"/>
              <a:cs typeface="Times New Roman" pitchFamily="18" charset="0"/>
            </a:endParaRPr>
          </a:p>
          <a:p>
            <a:pPr>
              <a:lnSpc>
                <a:spcPct val="150000"/>
              </a:lnSpc>
            </a:pPr>
            <a:r>
              <a:rPr lang="en-IN" b="1" i="1" dirty="0">
                <a:latin typeface="Times New Roman" pitchFamily="18" charset="0"/>
                <a:cs typeface="Times New Roman" pitchFamily="18" charset="0"/>
              </a:rPr>
              <a:t>Seed Rate:</a:t>
            </a:r>
            <a:r>
              <a:rPr lang="en-IN" dirty="0">
                <a:latin typeface="Times New Roman" pitchFamily="18" charset="0"/>
                <a:cs typeface="Times New Roman" pitchFamily="18" charset="0"/>
              </a:rPr>
              <a:t>- 25-30 kg/ha</a:t>
            </a:r>
          </a:p>
          <a:p>
            <a:pPr>
              <a:lnSpc>
                <a:spcPct val="150000"/>
              </a:lnSpc>
            </a:pPr>
            <a:r>
              <a:rPr lang="en-US" b="1" dirty="0">
                <a:latin typeface="Times New Roman" pitchFamily="18" charset="0"/>
                <a:cs typeface="Times New Roman" pitchFamily="18" charset="0"/>
              </a:rPr>
              <a:t>Manuring and Irrigation: </a:t>
            </a:r>
            <a:r>
              <a:rPr lang="en-US" dirty="0">
                <a:latin typeface="Times New Roman" pitchFamily="18" charset="0"/>
                <a:cs typeface="Times New Roman" pitchFamily="18" charset="0"/>
              </a:rPr>
              <a:t>Farm yard manure (FYM) or compost manure, about 50 to 60 quintals/ha is sufficient for the crop. </a:t>
            </a:r>
          </a:p>
          <a:p>
            <a:pPr>
              <a:lnSpc>
                <a:spcPct val="150000"/>
              </a:lnSpc>
            </a:pPr>
            <a:r>
              <a:rPr lang="en-US" dirty="0">
                <a:latin typeface="Times New Roman" pitchFamily="18" charset="0"/>
                <a:cs typeface="Times New Roman" pitchFamily="18" charset="0"/>
              </a:rPr>
              <a:t>Application of 4 to 6 Q of superphosphate/ha increases the yield.</a:t>
            </a:r>
            <a:endParaRPr lang="en-IN" dirty="0">
              <a:latin typeface="Times New Roman" pitchFamily="18" charset="0"/>
              <a:cs typeface="Times New Roman" pitchFamily="18" charset="0"/>
            </a:endParaRPr>
          </a:p>
          <a:p>
            <a:pPr>
              <a:lnSpc>
                <a:spcPct val="150000"/>
              </a:lnSpc>
            </a:pPr>
            <a:endParaRPr lang="en-IN" dirty="0">
              <a:latin typeface="Times New Roman" pitchFamily="18" charset="0"/>
              <a:cs typeface="Times New Roman" pitchFamily="18" charset="0"/>
            </a:endParaRPr>
          </a:p>
          <a:p>
            <a:pPr>
              <a:lnSpc>
                <a:spcPct val="150000"/>
              </a:lnSpc>
            </a:pPr>
            <a:endParaRPr lang="en-IN" dirty="0">
              <a:latin typeface="Times New Roman" pitchFamily="18" charset="0"/>
              <a:cs typeface="Times New Roman" pitchFamily="18" charset="0"/>
            </a:endParaRPr>
          </a:p>
          <a:p>
            <a:pPr marL="68580" indent="0">
              <a:lnSpc>
                <a:spcPct val="150000"/>
              </a:lnSpc>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365785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08912" cy="5832648"/>
          </a:xfrm>
        </p:spPr>
        <p:txBody>
          <a:bodyPr>
            <a:normAutofit/>
          </a:bodyPr>
          <a:lstStyle/>
          <a:p>
            <a:pPr>
              <a:lnSpc>
                <a:spcPct val="150000"/>
              </a:lnSpc>
            </a:pPr>
            <a:r>
              <a:rPr lang="en-IN" b="1" i="1" dirty="0">
                <a:latin typeface="Times New Roman" pitchFamily="18" charset="0"/>
                <a:cs typeface="Times New Roman" pitchFamily="18" charset="0"/>
              </a:rPr>
              <a:t>Yield and nutritive value:</a:t>
            </a:r>
            <a:r>
              <a:rPr lang="en-IN" dirty="0">
                <a:latin typeface="Times New Roman" pitchFamily="18" charset="0"/>
                <a:cs typeface="Times New Roman" pitchFamily="18" charset="0"/>
              </a:rPr>
              <a:t>-</a:t>
            </a:r>
          </a:p>
          <a:p>
            <a:pPr>
              <a:lnSpc>
                <a:spcPct val="150000"/>
              </a:lnSpc>
            </a:pPr>
            <a:r>
              <a:rPr lang="en-US" dirty="0">
                <a:latin typeface="Times New Roman" pitchFamily="18" charset="0"/>
                <a:cs typeface="Times New Roman" pitchFamily="18" charset="0"/>
              </a:rPr>
              <a:t>The yield is 200 to 300 Q/ha of green fodder when sown alone and a little more when mixed with other crops e.g. sorghum or maize</a:t>
            </a:r>
            <a:endParaRPr lang="en-IN" dirty="0">
              <a:latin typeface="Times New Roman" pitchFamily="18" charset="0"/>
              <a:cs typeface="Times New Roman" pitchFamily="18" charset="0"/>
            </a:endParaRPr>
          </a:p>
          <a:p>
            <a:pPr marL="68580" indent="0">
              <a:lnSpc>
                <a:spcPct val="150000"/>
              </a:lnSpc>
              <a:buNone/>
            </a:pPr>
            <a:endParaRPr lang="en-IN" dirty="0">
              <a:latin typeface="Times New Roman" pitchFamily="18" charset="0"/>
              <a:cs typeface="Times New Roman" pitchFamily="18" charset="0"/>
            </a:endParaRPr>
          </a:p>
          <a:p>
            <a:pPr>
              <a:lnSpc>
                <a:spcPct val="150000"/>
              </a:lnSpc>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263797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7024744" cy="1143000"/>
          </a:xfrm>
        </p:spPr>
        <p:txBody>
          <a:bodyPr>
            <a:normAutofit/>
          </a:bodyPr>
          <a:lstStyle/>
          <a:p>
            <a:r>
              <a:rPr lang="en-US" sz="3600" dirty="0">
                <a:latin typeface="Times New Roman" pitchFamily="18" charset="0"/>
                <a:cs typeface="Times New Roman" pitchFamily="18" charset="0"/>
              </a:rPr>
              <a:t>2. Guar (</a:t>
            </a:r>
            <a:r>
              <a:rPr lang="en-US" sz="3600" i="1" dirty="0">
                <a:latin typeface="Times New Roman" pitchFamily="18" charset="0"/>
                <a:cs typeface="Times New Roman" pitchFamily="18" charset="0"/>
              </a:rPr>
              <a:t>Cyamopsis tetragonoloba</a:t>
            </a:r>
            <a:r>
              <a:rPr lang="en-US" sz="3600" dirty="0">
                <a:latin typeface="Times New Roman" pitchFamily="18" charset="0"/>
                <a:cs typeface="Times New Roman" pitchFamily="18" charset="0"/>
              </a:rPr>
              <a:t>)</a:t>
            </a:r>
            <a:endParaRPr lang="en-IN" sz="3600" dirty="0">
              <a:latin typeface="Times New Roman" pitchFamily="18" charset="0"/>
              <a:cs typeface="Times New Roman" pitchFamily="18" charset="0"/>
            </a:endParaRPr>
          </a:p>
        </p:txBody>
      </p:sp>
      <p:sp>
        <p:nvSpPr>
          <p:cNvPr id="4" name="Content Placeholder 3"/>
          <p:cNvSpPr>
            <a:spLocks noGrp="1"/>
          </p:cNvSpPr>
          <p:nvPr>
            <p:ph idx="1"/>
          </p:nvPr>
        </p:nvSpPr>
        <p:spPr>
          <a:xfrm>
            <a:off x="611560" y="1556792"/>
            <a:ext cx="7848872" cy="4392488"/>
          </a:xfrm>
        </p:spPr>
        <p:txBody>
          <a:bodyPr>
            <a:normAutofit/>
          </a:bodyPr>
          <a:lstStyle/>
          <a:p>
            <a:pPr algn="just">
              <a:lnSpc>
                <a:spcPct val="150000"/>
              </a:lnSpc>
            </a:pPr>
            <a:r>
              <a:rPr lang="en-US" dirty="0">
                <a:latin typeface="Times New Roman" pitchFamily="18" charset="0"/>
                <a:cs typeface="Times New Roman" pitchFamily="18" charset="0"/>
              </a:rPr>
              <a:t>It is an important drought resistant legume most suitable for dry areas. It is an indigenous crop cultivated in all parts of India. It is a drought resistant kharif crop and also grown as a vegetable crop. It grows well in all types of soils and ready to harvest after 80-90 days of sowing</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444976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08912" cy="6122109"/>
          </a:xfrm>
        </p:spPr>
        <p:txBody>
          <a:bodyPr/>
          <a:lstStyle/>
          <a:p>
            <a:pPr marL="68580" indent="0" algn="just">
              <a:lnSpc>
                <a:spcPct val="150000"/>
              </a:lnSpc>
              <a:buNone/>
            </a:pPr>
            <a:endParaRPr lang="en-IN" b="1" i="1" dirty="0">
              <a:latin typeface="Times New Roman" pitchFamily="18" charset="0"/>
              <a:cs typeface="Times New Roman" pitchFamily="18" charset="0"/>
            </a:endParaRPr>
          </a:p>
          <a:p>
            <a:pPr algn="just">
              <a:lnSpc>
                <a:spcPct val="150000"/>
              </a:lnSpc>
            </a:pPr>
            <a:r>
              <a:rPr lang="en-IN" b="1" i="1" dirty="0">
                <a:latin typeface="Times New Roman" pitchFamily="18" charset="0"/>
                <a:cs typeface="Times New Roman" pitchFamily="18" charset="0"/>
              </a:rPr>
              <a:t>Time and method of sowing</a:t>
            </a:r>
            <a:r>
              <a:rPr lang="en-IN" dirty="0">
                <a:latin typeface="Times New Roman" pitchFamily="18" charset="0"/>
                <a:cs typeface="Times New Roman" pitchFamily="18" charset="0"/>
              </a:rPr>
              <a:t>:-</a:t>
            </a:r>
          </a:p>
          <a:p>
            <a:pPr algn="just">
              <a:lnSpc>
                <a:spcPct val="150000"/>
              </a:lnSpc>
            </a:pPr>
            <a:r>
              <a:rPr lang="en-US" dirty="0">
                <a:latin typeface="Times New Roman" pitchFamily="18" charset="0"/>
                <a:cs typeface="Times New Roman" pitchFamily="18" charset="0"/>
              </a:rPr>
              <a:t>The crop is sown from the end of March to the middle of July, either alone or mixed with Jowar and bajra seeds. It can be sown by broadcasting or behind plough.</a:t>
            </a:r>
          </a:p>
          <a:p>
            <a:pPr>
              <a:lnSpc>
                <a:spcPct val="150000"/>
              </a:lnSpc>
            </a:pPr>
            <a:r>
              <a:rPr lang="en-IN" b="1" i="1" dirty="0">
                <a:latin typeface="Times New Roman" pitchFamily="18" charset="0"/>
                <a:cs typeface="Times New Roman" pitchFamily="18" charset="0"/>
              </a:rPr>
              <a:t>Ploughing:</a:t>
            </a:r>
            <a:r>
              <a:rPr lang="en-IN" dirty="0">
                <a:latin typeface="Times New Roman" pitchFamily="18" charset="0"/>
                <a:cs typeface="Times New Roman" pitchFamily="18" charset="0"/>
              </a:rPr>
              <a:t>-</a:t>
            </a:r>
          </a:p>
          <a:p>
            <a:pPr>
              <a:lnSpc>
                <a:spcPct val="150000"/>
              </a:lnSpc>
            </a:pPr>
            <a:r>
              <a:rPr lang="en-US" dirty="0">
                <a:latin typeface="Times New Roman" pitchFamily="18" charset="0"/>
                <a:cs typeface="Times New Roman" pitchFamily="18" charset="0"/>
              </a:rPr>
              <a:t>One Ploughing followed by 2 harrowings will prepare the land for cultivation.</a:t>
            </a:r>
          </a:p>
          <a:p>
            <a:pPr marL="68580" indent="0" algn="just">
              <a:lnSpc>
                <a:spcPct val="150000"/>
              </a:lnSpc>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150459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08912" cy="5976664"/>
          </a:xfrm>
        </p:spPr>
        <p:txBody>
          <a:bodyPr>
            <a:normAutofit/>
          </a:bodyPr>
          <a:lstStyle/>
          <a:p>
            <a:pPr>
              <a:lnSpc>
                <a:spcPct val="150000"/>
              </a:lnSpc>
            </a:pPr>
            <a:r>
              <a:rPr lang="en-IN" b="1" i="1" dirty="0">
                <a:latin typeface="Times New Roman" pitchFamily="18" charset="0"/>
                <a:cs typeface="Times New Roman" pitchFamily="18" charset="0"/>
              </a:rPr>
              <a:t>Seed Rate:</a:t>
            </a:r>
            <a:r>
              <a:rPr lang="en-IN" dirty="0">
                <a:latin typeface="Times New Roman" pitchFamily="18" charset="0"/>
                <a:cs typeface="Times New Roman" pitchFamily="18" charset="0"/>
              </a:rPr>
              <a:t>- </a:t>
            </a:r>
            <a:r>
              <a:rPr lang="en-US" dirty="0">
                <a:latin typeface="Times New Roman" pitchFamily="18" charset="0"/>
                <a:cs typeface="Times New Roman" pitchFamily="18" charset="0"/>
              </a:rPr>
              <a:t>For grains 20-25 kg seeds ha are sufficient. For fodder purpose 35-40 kg seeds/ha when sown alone and 16 kg/ha when mixed with non-legumes can be used.</a:t>
            </a:r>
          </a:p>
          <a:p>
            <a:pPr marL="68580" indent="0">
              <a:lnSpc>
                <a:spcPct val="150000"/>
              </a:lnSpc>
              <a:buNone/>
            </a:pPr>
            <a:endParaRPr lang="en-US" dirty="0">
              <a:latin typeface="Times New Roman" pitchFamily="18" charset="0"/>
              <a:cs typeface="Times New Roman" pitchFamily="18" charset="0"/>
            </a:endParaRPr>
          </a:p>
          <a:p>
            <a:pPr>
              <a:lnSpc>
                <a:spcPct val="150000"/>
              </a:lnSpc>
            </a:pPr>
            <a:r>
              <a:rPr lang="en-US" b="1" dirty="0">
                <a:latin typeface="Times New Roman" pitchFamily="18" charset="0"/>
                <a:cs typeface="Times New Roman" pitchFamily="18" charset="0"/>
              </a:rPr>
              <a:t>Manuring and Irrigation: </a:t>
            </a:r>
            <a:r>
              <a:rPr lang="en-US" dirty="0">
                <a:latin typeface="Times New Roman" pitchFamily="18" charset="0"/>
                <a:cs typeface="Times New Roman" pitchFamily="18" charset="0"/>
              </a:rPr>
              <a:t>Green </a:t>
            </a:r>
            <a:r>
              <a:rPr lang="en-US" dirty="0" err="1">
                <a:latin typeface="Times New Roman" pitchFamily="18" charset="0"/>
                <a:cs typeface="Times New Roman" pitchFamily="18" charset="0"/>
              </a:rPr>
              <a:t>manuring</a:t>
            </a:r>
            <a:r>
              <a:rPr lang="en-US" dirty="0">
                <a:latin typeface="Times New Roman" pitchFamily="18" charset="0"/>
                <a:cs typeface="Times New Roman" pitchFamily="18" charset="0"/>
              </a:rPr>
              <a:t> is the principal supplementary means of adding organic matter to soil. </a:t>
            </a:r>
          </a:p>
          <a:p>
            <a:pPr marL="68580" indent="0">
              <a:lnSpc>
                <a:spcPct val="150000"/>
              </a:lnSpc>
              <a:buNone/>
            </a:pPr>
            <a:endParaRPr lang="en-US" dirty="0">
              <a:latin typeface="Times New Roman" pitchFamily="18" charset="0"/>
              <a:cs typeface="Times New Roman" pitchFamily="18" charset="0"/>
            </a:endParaRPr>
          </a:p>
          <a:p>
            <a:pPr>
              <a:lnSpc>
                <a:spcPct val="150000"/>
              </a:lnSpc>
            </a:pPr>
            <a:r>
              <a:rPr lang="en-US" b="1" dirty="0">
                <a:latin typeface="Times New Roman" pitchFamily="18" charset="0"/>
                <a:cs typeface="Times New Roman" pitchFamily="18" charset="0"/>
              </a:rPr>
              <a:t>Yield and nutritive value: </a:t>
            </a:r>
            <a:r>
              <a:rPr lang="en-US" dirty="0">
                <a:latin typeface="Times New Roman" pitchFamily="18" charset="0"/>
                <a:cs typeface="Times New Roman" pitchFamily="18" charset="0"/>
              </a:rPr>
              <a:t>Average green yield is 250-400 ha and harvesting is done before flowering It is a productive fodder and the aver-age protein content is 13-15%.</a:t>
            </a:r>
            <a:endParaRPr lang="en-IN" dirty="0">
              <a:latin typeface="Times New Roman" pitchFamily="18" charset="0"/>
              <a:cs typeface="Times New Roman" pitchFamily="18" charset="0"/>
            </a:endParaRPr>
          </a:p>
          <a:p>
            <a:pPr>
              <a:lnSpc>
                <a:spcPct val="150000"/>
              </a:lnSpc>
            </a:pPr>
            <a:endParaRPr lang="en-IN" dirty="0">
              <a:latin typeface="Times New Roman" pitchFamily="18" charset="0"/>
              <a:cs typeface="Times New Roman" pitchFamily="18" charset="0"/>
            </a:endParaRPr>
          </a:p>
          <a:p>
            <a:pPr marL="68580" indent="0">
              <a:lnSpc>
                <a:spcPct val="150000"/>
              </a:lnSpc>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10720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08912" cy="5832648"/>
          </a:xfrm>
        </p:spPr>
        <p:txBody>
          <a:bodyPr>
            <a:normAutofit/>
          </a:bodyPr>
          <a:lstStyle/>
          <a:p>
            <a:pPr>
              <a:lnSpc>
                <a:spcPct val="150000"/>
              </a:lnSpc>
            </a:pPr>
            <a:r>
              <a:rPr lang="en-IN" b="1" i="1" dirty="0">
                <a:latin typeface="Times New Roman" pitchFamily="18" charset="0"/>
                <a:cs typeface="Times New Roman" pitchFamily="18" charset="0"/>
              </a:rPr>
              <a:t>Yield and nutritive value:</a:t>
            </a:r>
            <a:r>
              <a:rPr lang="en-IN" dirty="0">
                <a:latin typeface="Times New Roman" pitchFamily="18" charset="0"/>
                <a:cs typeface="Times New Roman" pitchFamily="18" charset="0"/>
              </a:rPr>
              <a:t>-</a:t>
            </a:r>
          </a:p>
          <a:p>
            <a:pPr>
              <a:lnSpc>
                <a:spcPct val="150000"/>
              </a:lnSpc>
            </a:pPr>
            <a:r>
              <a:rPr lang="en-US" dirty="0">
                <a:latin typeface="Times New Roman" pitchFamily="18" charset="0"/>
                <a:cs typeface="Times New Roman" pitchFamily="18" charset="0"/>
              </a:rPr>
              <a:t>The yield is 200 to 300 Q/ha of green fodder when sown alone and a little more when mixed with other crops e.g. sorghum or maize</a:t>
            </a:r>
            <a:endParaRPr lang="en-IN" dirty="0">
              <a:latin typeface="Times New Roman" pitchFamily="18" charset="0"/>
              <a:cs typeface="Times New Roman" pitchFamily="18" charset="0"/>
            </a:endParaRPr>
          </a:p>
          <a:p>
            <a:pPr marL="68580" indent="0">
              <a:lnSpc>
                <a:spcPct val="150000"/>
              </a:lnSpc>
              <a:buNone/>
            </a:pPr>
            <a:endParaRPr lang="en-IN" dirty="0">
              <a:latin typeface="Times New Roman" pitchFamily="18" charset="0"/>
              <a:cs typeface="Times New Roman" pitchFamily="18" charset="0"/>
            </a:endParaRPr>
          </a:p>
          <a:p>
            <a:pPr>
              <a:lnSpc>
                <a:spcPct val="150000"/>
              </a:lnSpc>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430184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7024744" cy="1143000"/>
          </a:xfrm>
        </p:spPr>
        <p:txBody>
          <a:bodyPr>
            <a:normAutofit fontScale="90000"/>
          </a:bodyPr>
          <a:lstStyle/>
          <a:p>
            <a:r>
              <a:rPr lang="en-US" sz="3600" b="1" dirty="0">
                <a:latin typeface="Times New Roman" pitchFamily="18" charset="0"/>
                <a:cs typeface="Times New Roman" pitchFamily="18" charset="0"/>
              </a:rPr>
              <a:t>3. </a:t>
            </a:r>
            <a:r>
              <a:rPr lang="en-US" sz="3600" dirty="0">
                <a:latin typeface="Times New Roman" pitchFamily="18" charset="0"/>
                <a:cs typeface="Times New Roman" pitchFamily="18" charset="0"/>
              </a:rPr>
              <a:t>Berseem (</a:t>
            </a:r>
            <a:r>
              <a:rPr lang="en-US" sz="3600" i="1" dirty="0">
                <a:latin typeface="Times New Roman" pitchFamily="18" charset="0"/>
                <a:cs typeface="Times New Roman" pitchFamily="18" charset="0"/>
              </a:rPr>
              <a:t>Trifolium alaxandriurn</a:t>
            </a:r>
            <a:r>
              <a:rPr lang="en-US" sz="3600" dirty="0">
                <a:latin typeface="Times New Roman" pitchFamily="18" charset="0"/>
                <a:cs typeface="Times New Roman" pitchFamily="18" charset="0"/>
              </a:rPr>
              <a:t>) or Egyptian Clover</a:t>
            </a:r>
            <a:endParaRPr lang="en-IN" sz="3600" dirty="0">
              <a:latin typeface="Times New Roman" pitchFamily="18" charset="0"/>
              <a:cs typeface="Times New Roman" pitchFamily="18" charset="0"/>
            </a:endParaRPr>
          </a:p>
        </p:txBody>
      </p:sp>
      <p:sp>
        <p:nvSpPr>
          <p:cNvPr id="4" name="Content Placeholder 3"/>
          <p:cNvSpPr>
            <a:spLocks noGrp="1"/>
          </p:cNvSpPr>
          <p:nvPr>
            <p:ph idx="1"/>
          </p:nvPr>
        </p:nvSpPr>
        <p:spPr>
          <a:xfrm>
            <a:off x="611560" y="1988840"/>
            <a:ext cx="7848872" cy="3960440"/>
          </a:xfrm>
        </p:spPr>
        <p:txBody>
          <a:bodyPr>
            <a:normAutofit/>
          </a:bodyPr>
          <a:lstStyle/>
          <a:p>
            <a:pPr algn="just">
              <a:lnSpc>
                <a:spcPct val="150000"/>
              </a:lnSpc>
            </a:pPr>
            <a:r>
              <a:rPr lang="en-US" dirty="0">
                <a:latin typeface="Times New Roman" pitchFamily="18" charset="0"/>
                <a:cs typeface="Times New Roman" pitchFamily="18" charset="0"/>
              </a:rPr>
              <a:t>It is one of the important highly leguminous fodder crop known as 'king of fodders". Although, it is migrated from Egypt for the last 60 year but is now well established in India as a prominent fodder crop in irrigated area.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865866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08912" cy="6122109"/>
          </a:xfrm>
        </p:spPr>
        <p:txBody>
          <a:bodyPr/>
          <a:lstStyle/>
          <a:p>
            <a:pPr marL="68580" indent="0" algn="just">
              <a:lnSpc>
                <a:spcPct val="150000"/>
              </a:lnSpc>
              <a:buNone/>
            </a:pPr>
            <a:endParaRPr lang="en-IN" b="1" i="1" dirty="0">
              <a:latin typeface="Times New Roman" pitchFamily="18" charset="0"/>
              <a:cs typeface="Times New Roman" pitchFamily="18" charset="0"/>
            </a:endParaRPr>
          </a:p>
          <a:p>
            <a:pPr algn="just">
              <a:lnSpc>
                <a:spcPct val="150000"/>
              </a:lnSpc>
            </a:pPr>
            <a:r>
              <a:rPr lang="en-IN" b="1" i="1" dirty="0">
                <a:latin typeface="Times New Roman" pitchFamily="18" charset="0"/>
                <a:cs typeface="Times New Roman" pitchFamily="18" charset="0"/>
              </a:rPr>
              <a:t>Time and method of sowing</a:t>
            </a:r>
            <a:r>
              <a:rPr lang="en-IN" dirty="0">
                <a:latin typeface="Times New Roman" pitchFamily="18" charset="0"/>
                <a:cs typeface="Times New Roman" pitchFamily="18" charset="0"/>
              </a:rPr>
              <a:t>:-</a:t>
            </a:r>
          </a:p>
          <a:p>
            <a:pPr algn="just">
              <a:lnSpc>
                <a:spcPct val="150000"/>
              </a:lnSpc>
            </a:pPr>
            <a:r>
              <a:rPr lang="en-US" dirty="0">
                <a:latin typeface="Times New Roman" pitchFamily="18" charset="0"/>
                <a:cs typeface="Times New Roman" pitchFamily="18" charset="0"/>
              </a:rPr>
              <a:t> It is sown in plains from middle of September to the end of October and on hills from middle of August to first week of September. It is sown by broadcasting method followed by irrigation.</a:t>
            </a:r>
          </a:p>
          <a:p>
            <a:pPr algn="just">
              <a:lnSpc>
                <a:spcPct val="150000"/>
              </a:lnSpc>
            </a:pPr>
            <a:r>
              <a:rPr lang="en-IN" b="1" i="1" dirty="0">
                <a:latin typeface="Times New Roman" pitchFamily="18" charset="0"/>
                <a:cs typeface="Times New Roman" pitchFamily="18" charset="0"/>
              </a:rPr>
              <a:t>Ploughing:</a:t>
            </a:r>
            <a:r>
              <a:rPr lang="en-IN" dirty="0">
                <a:latin typeface="Times New Roman" pitchFamily="18" charset="0"/>
                <a:cs typeface="Times New Roman" pitchFamily="18" charset="0"/>
              </a:rPr>
              <a:t>-</a:t>
            </a:r>
          </a:p>
          <a:p>
            <a:pPr>
              <a:lnSpc>
                <a:spcPct val="150000"/>
              </a:lnSpc>
            </a:pPr>
            <a:r>
              <a:rPr lang="en-US" dirty="0">
                <a:latin typeface="Times New Roman" pitchFamily="18" charset="0"/>
                <a:cs typeface="Times New Roman" pitchFamily="18" charset="0"/>
              </a:rPr>
              <a:t>After harvesting of kharif crop, the field is ploughed once with mould board or disc plough followed by 2-3 harrowings and finally by ploughing.</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9592978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08912" cy="5976664"/>
          </a:xfrm>
        </p:spPr>
        <p:txBody>
          <a:bodyPr>
            <a:normAutofit/>
          </a:bodyPr>
          <a:lstStyle/>
          <a:p>
            <a:pPr>
              <a:lnSpc>
                <a:spcPct val="150000"/>
              </a:lnSpc>
            </a:pPr>
            <a:r>
              <a:rPr lang="en-IN" b="1" i="1" dirty="0">
                <a:latin typeface="Times New Roman" pitchFamily="18" charset="0"/>
                <a:cs typeface="Times New Roman" pitchFamily="18" charset="0"/>
              </a:rPr>
              <a:t>Seed Rate:</a:t>
            </a:r>
            <a:r>
              <a:rPr lang="en-IN" dirty="0">
                <a:latin typeface="Times New Roman" pitchFamily="18" charset="0"/>
                <a:cs typeface="Times New Roman" pitchFamily="18" charset="0"/>
              </a:rPr>
              <a:t>- </a:t>
            </a:r>
            <a:r>
              <a:rPr lang="en-US" dirty="0">
                <a:latin typeface="Times New Roman" pitchFamily="18" charset="0"/>
                <a:cs typeface="Times New Roman" pitchFamily="18" charset="0"/>
              </a:rPr>
              <a:t>20 to 25 kg/ha of land.</a:t>
            </a:r>
          </a:p>
          <a:p>
            <a:pPr>
              <a:lnSpc>
                <a:spcPct val="150000"/>
              </a:lnSpc>
            </a:pPr>
            <a:r>
              <a:rPr lang="en-US" b="1" dirty="0">
                <a:latin typeface="Times New Roman" pitchFamily="18" charset="0"/>
                <a:cs typeface="Times New Roman" pitchFamily="18" charset="0"/>
              </a:rPr>
              <a:t>Manuring and Irrigation: </a:t>
            </a:r>
            <a:r>
              <a:rPr lang="en-US" dirty="0">
                <a:latin typeface="Times New Roman" pitchFamily="18" charset="0"/>
                <a:cs typeface="Times New Roman" pitchFamily="18" charset="0"/>
              </a:rPr>
              <a:t> Like other legumes, it requires phosphatic manures. Manuring with kisan khad or ammonium sulphate @ 150 kg/ha of land along with 500 kg of super phosphate at the time of sowing is necessary for good yield. It requires frequent irrigation after every 10-12 days interval in early winter and 15 days during winter.</a:t>
            </a:r>
          </a:p>
          <a:p>
            <a:pPr>
              <a:lnSpc>
                <a:spcPct val="150000"/>
              </a:lnSpc>
            </a:pPr>
            <a:r>
              <a:rPr lang="en-US" b="1" dirty="0">
                <a:latin typeface="Times New Roman" pitchFamily="18" charset="0"/>
                <a:cs typeface="Times New Roman" pitchFamily="18" charset="0"/>
              </a:rPr>
              <a:t>Yield and nutritive value: </a:t>
            </a:r>
            <a:r>
              <a:rPr lang="en-US" dirty="0">
                <a:latin typeface="Times New Roman" pitchFamily="18" charset="0"/>
                <a:cs typeface="Times New Roman" pitchFamily="18" charset="0"/>
              </a:rPr>
              <a:t> The crop is ready within 55-60 days after sowing for first cutting followed by subsequent cutting at 30 days intervals</a:t>
            </a:r>
            <a:endParaRPr lang="en-IN" dirty="0">
              <a:latin typeface="Times New Roman" pitchFamily="18" charset="0"/>
              <a:cs typeface="Times New Roman" pitchFamily="18" charset="0"/>
            </a:endParaRPr>
          </a:p>
          <a:p>
            <a:pPr marL="68580" indent="0">
              <a:lnSpc>
                <a:spcPct val="150000"/>
              </a:lnSpc>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711511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0"/>
            <a:ext cx="7024744" cy="1143000"/>
          </a:xfrm>
        </p:spPr>
        <p:txBody>
          <a:bodyPr>
            <a:normAutofit/>
          </a:bodyPr>
          <a:lstStyle/>
          <a:p>
            <a:r>
              <a:rPr lang="en-IN" sz="3200" dirty="0">
                <a:latin typeface="Times New Roman" pitchFamily="18" charset="0"/>
                <a:cs typeface="Times New Roman" pitchFamily="18" charset="0"/>
              </a:rPr>
              <a:t>NON-LEGUMES</a:t>
            </a:r>
          </a:p>
        </p:txBody>
      </p:sp>
      <p:sp>
        <p:nvSpPr>
          <p:cNvPr id="4" name="Content Placeholder 3"/>
          <p:cNvSpPr>
            <a:spLocks noGrp="1"/>
          </p:cNvSpPr>
          <p:nvPr>
            <p:ph idx="1"/>
          </p:nvPr>
        </p:nvSpPr>
        <p:spPr>
          <a:xfrm>
            <a:off x="467544" y="1340768"/>
            <a:ext cx="8208912" cy="5184576"/>
          </a:xfrm>
        </p:spPr>
        <p:txBody>
          <a:bodyPr>
            <a:normAutofit/>
          </a:bodyPr>
          <a:lstStyle/>
          <a:p>
            <a:pPr algn="just">
              <a:lnSpc>
                <a:spcPct val="150000"/>
              </a:lnSpc>
            </a:pPr>
            <a:r>
              <a:rPr lang="en-US" dirty="0">
                <a:latin typeface="Times New Roman" pitchFamily="18" charset="0"/>
                <a:cs typeface="Times New Roman" pitchFamily="18" charset="0"/>
              </a:rPr>
              <a:t>Among the Kharif non-leguminous fodders Jowar, bajra, maize and sudan grass are most common. The forages have 0.5-1.0% DCP and 11-15% TDN (total digestible nutrients) except maize which is nutritious of all.</a:t>
            </a:r>
          </a:p>
          <a:p>
            <a:pPr algn="just">
              <a:lnSpc>
                <a:spcPct val="150000"/>
              </a:lnSpc>
            </a:pPr>
            <a:r>
              <a:rPr lang="en-IN" dirty="0">
                <a:latin typeface="Times New Roman" pitchFamily="18" charset="0"/>
                <a:cs typeface="Times New Roman" pitchFamily="18" charset="0"/>
              </a:rPr>
              <a:t>Green fodders of non- legumes are fed in bulk quantities (about 10% of body weight the animal).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9307"/>
            <a:ext cx="7024744" cy="1143000"/>
          </a:xfrm>
        </p:spPr>
        <p:txBody>
          <a:bodyPr>
            <a:normAutofit/>
          </a:bodyPr>
          <a:lstStyle/>
          <a:p>
            <a:r>
              <a:rPr lang="en-IN" sz="3200" dirty="0">
                <a:latin typeface="Times New Roman" pitchFamily="18" charset="0"/>
                <a:cs typeface="Times New Roman" pitchFamily="18" charset="0"/>
              </a:rPr>
              <a:t>FODDER PRODUCTION</a:t>
            </a:r>
          </a:p>
        </p:txBody>
      </p:sp>
      <p:sp>
        <p:nvSpPr>
          <p:cNvPr id="4" name="Content Placeholder 3"/>
          <p:cNvSpPr>
            <a:spLocks noGrp="1"/>
          </p:cNvSpPr>
          <p:nvPr>
            <p:ph idx="1"/>
          </p:nvPr>
        </p:nvSpPr>
        <p:spPr>
          <a:xfrm>
            <a:off x="611560" y="1124744"/>
            <a:ext cx="7848872" cy="4824536"/>
          </a:xfrm>
        </p:spPr>
        <p:txBody>
          <a:bodyPr>
            <a:noAutofit/>
          </a:bodyPr>
          <a:lstStyle/>
          <a:p>
            <a:pPr algn="just">
              <a:lnSpc>
                <a:spcPct val="150000"/>
              </a:lnSpc>
            </a:pPr>
            <a:r>
              <a:rPr lang="en-IN" sz="2300" dirty="0">
                <a:solidFill>
                  <a:srgbClr val="FF0000"/>
                </a:solidFill>
                <a:latin typeface="Times New Roman" pitchFamily="18" charset="0"/>
                <a:cs typeface="Times New Roman" pitchFamily="18" charset="0"/>
              </a:rPr>
              <a:t>Introduction </a:t>
            </a:r>
          </a:p>
          <a:p>
            <a:pPr algn="just">
              <a:lnSpc>
                <a:spcPct val="150000"/>
              </a:lnSpc>
              <a:buNone/>
            </a:pPr>
            <a:r>
              <a:rPr lang="en-IN" sz="2300" dirty="0">
                <a:latin typeface="Times New Roman" pitchFamily="18" charset="0"/>
                <a:cs typeface="Times New Roman" pitchFamily="18" charset="0"/>
              </a:rPr>
              <a:t>→Fodder crops are cultivated plant species that are utilized as livestock feed.</a:t>
            </a:r>
          </a:p>
          <a:p>
            <a:pPr algn="just">
              <a:lnSpc>
                <a:spcPct val="150000"/>
              </a:lnSpc>
              <a:buNone/>
            </a:pPr>
            <a:r>
              <a:rPr lang="en-IN" sz="2300" dirty="0">
                <a:latin typeface="Times New Roman" pitchFamily="18" charset="0"/>
                <a:cs typeface="Times New Roman" pitchFamily="18" charset="0"/>
              </a:rPr>
              <a:t>→Fodder refers mostly the crops which are harvested and used for stall feeding.</a:t>
            </a:r>
          </a:p>
          <a:p>
            <a:pPr algn="just">
              <a:lnSpc>
                <a:spcPct val="150000"/>
              </a:lnSpc>
              <a:buNone/>
            </a:pPr>
            <a:r>
              <a:rPr lang="en-IN" sz="2300" dirty="0">
                <a:latin typeface="Times New Roman" pitchFamily="18" charset="0"/>
                <a:cs typeface="Times New Roman" pitchFamily="18" charset="0"/>
              </a:rPr>
              <a:t>→On the other hand forages refer to the vegetative matter, fresh or preserved, utilized as feed for animals and include all fodder such as grasses, legumes, crucifers and other crops cultivated.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8208912" cy="5328592"/>
          </a:xfrm>
        </p:spPr>
        <p:txBody>
          <a:bodyPr>
            <a:normAutofit/>
          </a:bodyPr>
          <a:lstStyle/>
          <a:p>
            <a:pPr algn="just">
              <a:lnSpc>
                <a:spcPct val="150000"/>
              </a:lnSpc>
              <a:buFont typeface="Courier New" pitchFamily="49" charset="0"/>
              <a:buChar char="o"/>
            </a:pPr>
            <a:r>
              <a:rPr lang="en-US" dirty="0">
                <a:solidFill>
                  <a:schemeClr val="tx1"/>
                </a:solidFill>
                <a:latin typeface="Times New Roman" pitchFamily="18" charset="0"/>
                <a:cs typeface="Times New Roman" pitchFamily="18" charset="0"/>
              </a:rPr>
              <a:t>It is a principal Kharif crop in India and many Asian countries, which is grow both for production of grains as well as fodder. </a:t>
            </a:r>
          </a:p>
          <a:p>
            <a:pPr algn="just">
              <a:lnSpc>
                <a:spcPct val="150000"/>
              </a:lnSpc>
              <a:buFont typeface="Courier New" pitchFamily="49" charset="0"/>
              <a:buChar char="o"/>
            </a:pPr>
            <a:r>
              <a:rPr lang="en-US" dirty="0">
                <a:solidFill>
                  <a:schemeClr val="tx1"/>
                </a:solidFill>
                <a:latin typeface="Times New Roman" pitchFamily="18" charset="0"/>
                <a:cs typeface="Times New Roman" pitchFamily="18" charset="0"/>
              </a:rPr>
              <a:t>It requires warm and temperate climate and grows well on fertile and well drained soils. </a:t>
            </a:r>
          </a:p>
          <a:p>
            <a:pPr algn="just">
              <a:lnSpc>
                <a:spcPct val="150000"/>
              </a:lnSpc>
              <a:buFont typeface="Courier New" pitchFamily="49" charset="0"/>
              <a:buChar char="o"/>
            </a:pPr>
            <a:r>
              <a:rPr lang="en-US" dirty="0">
                <a:solidFill>
                  <a:schemeClr val="tx1"/>
                </a:solidFill>
                <a:latin typeface="Times New Roman" pitchFamily="18" charset="0"/>
                <a:cs typeface="Times New Roman" pitchFamily="18" charset="0"/>
              </a:rPr>
              <a:t>The crop grows well in slightly acidic to neutral soils (pH 5.5 to 7.5).</a:t>
            </a:r>
          </a:p>
          <a:p>
            <a:pPr algn="just">
              <a:lnSpc>
                <a:spcPct val="150000"/>
              </a:lnSpc>
            </a:pPr>
            <a:r>
              <a:rPr lang="en-IN" b="1" i="1" dirty="0">
                <a:latin typeface="Times New Roman" pitchFamily="18" charset="0"/>
                <a:cs typeface="Times New Roman" pitchFamily="18" charset="0"/>
              </a:rPr>
              <a:t>Time and method of sowing</a:t>
            </a:r>
            <a:r>
              <a:rPr lang="en-IN" dirty="0">
                <a:latin typeface="Times New Roman" pitchFamily="18" charset="0"/>
                <a:cs typeface="Times New Roman" pitchFamily="18" charset="0"/>
              </a:rPr>
              <a:t>:-</a:t>
            </a:r>
          </a:p>
          <a:p>
            <a:pPr algn="just">
              <a:lnSpc>
                <a:spcPct val="150000"/>
              </a:lnSpc>
            </a:pPr>
            <a:r>
              <a:rPr lang="en-US" dirty="0">
                <a:latin typeface="Times New Roman" pitchFamily="18" charset="0"/>
                <a:cs typeface="Times New Roman" pitchFamily="18" charset="0"/>
              </a:rPr>
              <a:t>Time and method of sowing: Sowing is done from middle of March to middle of September for fodder.</a:t>
            </a:r>
          </a:p>
          <a:p>
            <a:pPr algn="just">
              <a:lnSpc>
                <a:spcPct val="150000"/>
              </a:lnSpc>
              <a:buFont typeface="Courier New" pitchFamily="49" charset="0"/>
              <a:buChar char="o"/>
            </a:pPr>
            <a:endParaRPr lang="en-IN" dirty="0">
              <a:solidFill>
                <a:schemeClr val="tx1"/>
              </a:solidFill>
              <a:latin typeface="Times New Roman" pitchFamily="18" charset="0"/>
              <a:cs typeface="Times New Roman" pitchFamily="18" charset="0"/>
            </a:endParaRPr>
          </a:p>
        </p:txBody>
      </p:sp>
      <p:sp>
        <p:nvSpPr>
          <p:cNvPr id="6" name="TextBox 5"/>
          <p:cNvSpPr txBox="1"/>
          <p:nvPr/>
        </p:nvSpPr>
        <p:spPr>
          <a:xfrm>
            <a:off x="827584" y="539969"/>
            <a:ext cx="6048672" cy="584775"/>
          </a:xfrm>
          <a:prstGeom prst="rect">
            <a:avLst/>
          </a:prstGeom>
          <a:noFill/>
        </p:spPr>
        <p:txBody>
          <a:bodyPr wrap="square" rtlCol="0">
            <a:spAutoFit/>
          </a:bodyPr>
          <a:lstStyle/>
          <a:p>
            <a:r>
              <a:rPr lang="en-US" sz="3200" b="1" dirty="0">
                <a:solidFill>
                  <a:schemeClr val="bg2">
                    <a:lumMod val="50000"/>
                  </a:schemeClr>
                </a:solidFill>
                <a:latin typeface="Times New Roman" pitchFamily="18" charset="0"/>
                <a:cs typeface="Times New Roman" pitchFamily="18" charset="0"/>
              </a:rPr>
              <a:t>1. Maize (</a:t>
            </a:r>
            <a:r>
              <a:rPr lang="en-US" sz="3200" b="1" i="1" dirty="0" err="1">
                <a:solidFill>
                  <a:schemeClr val="bg2">
                    <a:lumMod val="50000"/>
                  </a:schemeClr>
                </a:solidFill>
                <a:latin typeface="Times New Roman" pitchFamily="18" charset="0"/>
                <a:cs typeface="Times New Roman" pitchFamily="18" charset="0"/>
              </a:rPr>
              <a:t>Zea</a:t>
            </a:r>
            <a:r>
              <a:rPr lang="en-US" sz="3200" b="1" i="1" dirty="0">
                <a:solidFill>
                  <a:schemeClr val="bg2">
                    <a:lumMod val="50000"/>
                  </a:schemeClr>
                </a:solidFill>
                <a:latin typeface="Times New Roman" pitchFamily="18" charset="0"/>
                <a:cs typeface="Times New Roman" pitchFamily="18" charset="0"/>
              </a:rPr>
              <a:t> mays</a:t>
            </a:r>
            <a:r>
              <a:rPr lang="en-US" sz="3200" b="1" dirty="0">
                <a:solidFill>
                  <a:schemeClr val="bg2">
                    <a:lumMod val="50000"/>
                  </a:schemeClr>
                </a:solidFill>
                <a:latin typeface="Times New Roman" pitchFamily="18" charset="0"/>
                <a:cs typeface="Times New Roman" pitchFamily="18" charset="0"/>
              </a:rPr>
              <a:t>)</a:t>
            </a:r>
            <a:endParaRPr lang="en-IN"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08912" cy="6192688"/>
          </a:xfrm>
        </p:spPr>
        <p:txBody>
          <a:bodyPr>
            <a:normAutofit/>
          </a:bodyPr>
          <a:lstStyle/>
          <a:p>
            <a:pPr algn="just">
              <a:lnSpc>
                <a:spcPct val="150000"/>
              </a:lnSpc>
            </a:pPr>
            <a:r>
              <a:rPr lang="en-IN" b="1" i="1" dirty="0">
                <a:latin typeface="Times New Roman" pitchFamily="18" charset="0"/>
                <a:cs typeface="Times New Roman" pitchFamily="18" charset="0"/>
              </a:rPr>
              <a:t>Ploughing:</a:t>
            </a:r>
            <a:r>
              <a:rPr lang="en-IN" dirty="0">
                <a:latin typeface="Times New Roman" pitchFamily="18" charset="0"/>
                <a:cs typeface="Times New Roman" pitchFamily="18" charset="0"/>
              </a:rPr>
              <a:t>-</a:t>
            </a:r>
          </a:p>
          <a:p>
            <a:pPr algn="just">
              <a:lnSpc>
                <a:spcPct val="150000"/>
              </a:lnSpc>
            </a:pPr>
            <a:r>
              <a:rPr lang="en-US" dirty="0">
                <a:latin typeface="Times New Roman" pitchFamily="18" charset="0"/>
                <a:cs typeface="Times New Roman" pitchFamily="18" charset="0"/>
              </a:rPr>
              <a:t>The land may be ploughed once with mould board plough after irrigation. Thereafter, 2 to 3 harrowings or ploughing with disc plough, followed by planking, may be done.</a:t>
            </a:r>
          </a:p>
          <a:p>
            <a:pPr algn="just">
              <a:lnSpc>
                <a:spcPct val="150000"/>
              </a:lnSpc>
            </a:pPr>
            <a:r>
              <a:rPr lang="en-IN" b="1" i="1" dirty="0">
                <a:latin typeface="Times New Roman" pitchFamily="18" charset="0"/>
                <a:cs typeface="Times New Roman" pitchFamily="18" charset="0"/>
              </a:rPr>
              <a:t>Seed Rate:</a:t>
            </a:r>
            <a:r>
              <a:rPr lang="en-IN" dirty="0">
                <a:latin typeface="Times New Roman" pitchFamily="18" charset="0"/>
                <a:cs typeface="Times New Roman" pitchFamily="18" charset="0"/>
              </a:rPr>
              <a:t>-</a:t>
            </a:r>
          </a:p>
          <a:p>
            <a:pPr algn="just">
              <a:lnSpc>
                <a:spcPct val="150000"/>
              </a:lnSpc>
            </a:pPr>
            <a:r>
              <a:rPr lang="en-IN" dirty="0">
                <a:latin typeface="Times New Roman" pitchFamily="18" charset="0"/>
                <a:cs typeface="Times New Roman" pitchFamily="18" charset="0"/>
              </a:rPr>
              <a:t>35-40 kg per hectare of land for fodder production.</a:t>
            </a:r>
          </a:p>
          <a:p>
            <a:pPr algn="just">
              <a:lnSpc>
                <a:spcPct val="150000"/>
              </a:lnSpc>
            </a:pPr>
            <a:r>
              <a:rPr lang="en-US" b="1" dirty="0">
                <a:solidFill>
                  <a:schemeClr val="tx1"/>
                </a:solidFill>
                <a:latin typeface="Times New Roman" pitchFamily="18" charset="0"/>
                <a:cs typeface="Times New Roman" pitchFamily="18" charset="0"/>
              </a:rPr>
              <a:t>Manuring and nutritive value: </a:t>
            </a:r>
            <a:r>
              <a:rPr lang="en-US" dirty="0">
                <a:latin typeface="Times New Roman" pitchFamily="18" charset="0"/>
                <a:cs typeface="Times New Roman" pitchFamily="18" charset="0"/>
              </a:rPr>
              <a:t>Application of 300-350 kg of ammonium sulphate per hectare of land increases the forage yield. </a:t>
            </a:r>
            <a:endParaRPr lang="en-IN"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163" y="548680"/>
            <a:ext cx="7704856" cy="949214"/>
          </a:xfrm>
        </p:spPr>
        <p:txBody>
          <a:bodyPr>
            <a:noAutofit/>
          </a:bodyPr>
          <a:lstStyle/>
          <a:p>
            <a:br>
              <a:rPr lang="en-IN" sz="2800" b="1" i="1" dirty="0">
                <a:latin typeface="Times New Roman" pitchFamily="18" charset="0"/>
                <a:cs typeface="Times New Roman" pitchFamily="18" charset="0"/>
              </a:rPr>
            </a:br>
            <a:br>
              <a:rPr lang="en-IN" sz="2800" b="1" i="1" dirty="0">
                <a:latin typeface="Times New Roman" pitchFamily="18" charset="0"/>
                <a:cs typeface="Times New Roman" pitchFamily="18" charset="0"/>
              </a:rPr>
            </a:br>
            <a:br>
              <a:rPr lang="en-IN" sz="2800" b="1" i="1" dirty="0">
                <a:latin typeface="Times New Roman" pitchFamily="18" charset="0"/>
                <a:cs typeface="Times New Roman" pitchFamily="18" charset="0"/>
              </a:rPr>
            </a:br>
            <a:br>
              <a:rPr lang="en-IN" sz="2800" b="1" i="1" dirty="0">
                <a:latin typeface="Times New Roman" pitchFamily="18" charset="0"/>
                <a:cs typeface="Times New Roman" pitchFamily="18" charset="0"/>
              </a:rPr>
            </a:br>
            <a:br>
              <a:rPr lang="en-IN" sz="2800" b="1" i="1" dirty="0">
                <a:latin typeface="Times New Roman" pitchFamily="18" charset="0"/>
                <a:cs typeface="Times New Roman" pitchFamily="18" charset="0"/>
              </a:rPr>
            </a:br>
            <a:r>
              <a:rPr lang="en-IN" sz="2800" b="1" dirty="0">
                <a:latin typeface="Times New Roman" pitchFamily="18" charset="0"/>
                <a:cs typeface="Times New Roman" pitchFamily="18" charset="0"/>
              </a:rPr>
              <a:t>2. SORGHUM</a:t>
            </a:r>
            <a:r>
              <a:rPr lang="en-IN" sz="2800" dirty="0">
                <a:latin typeface="Times New Roman" pitchFamily="18" charset="0"/>
                <a:cs typeface="Times New Roman" pitchFamily="18" charset="0"/>
              </a:rPr>
              <a:t> (</a:t>
            </a:r>
            <a:r>
              <a:rPr lang="en-IN" sz="2800" b="1" i="1" dirty="0" err="1">
                <a:latin typeface="Times New Roman" pitchFamily="18" charset="0"/>
                <a:cs typeface="Times New Roman" pitchFamily="18" charset="0"/>
              </a:rPr>
              <a:t>Andropogan</a:t>
            </a:r>
            <a:r>
              <a:rPr lang="en-IN" sz="2800" b="1" i="1" dirty="0">
                <a:latin typeface="Times New Roman" pitchFamily="18" charset="0"/>
                <a:cs typeface="Times New Roman" pitchFamily="18" charset="0"/>
              </a:rPr>
              <a:t> sorghum</a:t>
            </a:r>
            <a:r>
              <a:rPr lang="en-IN" sz="2800" b="1" dirty="0">
                <a:latin typeface="Times New Roman" pitchFamily="18" charset="0"/>
                <a:cs typeface="Times New Roman" pitchFamily="18" charset="0"/>
              </a:rPr>
              <a:t>)/Chari</a:t>
            </a:r>
            <a:br>
              <a:rPr lang="en-IN" sz="2800" dirty="0">
                <a:latin typeface="Times New Roman" pitchFamily="18" charset="0"/>
                <a:cs typeface="Times New Roman" pitchFamily="18" charset="0"/>
              </a:rPr>
            </a:br>
            <a:endParaRPr lang="en-IN"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3900486" cy="4709160"/>
          </a:xfrm>
        </p:spPr>
        <p:txBody>
          <a:bodyPr>
            <a:normAutofit/>
          </a:bodyPr>
          <a:lstStyle/>
          <a:p>
            <a:pPr algn="just"/>
            <a:r>
              <a:rPr lang="en-IN" dirty="0">
                <a:latin typeface="Times New Roman" pitchFamily="18" charset="0"/>
                <a:cs typeface="Times New Roman" pitchFamily="18" charset="0"/>
              </a:rPr>
              <a:t>It is a summer forage and is one of the best drought and heat resistant kharif crop grown for silage and hay making.</a:t>
            </a:r>
          </a:p>
          <a:p>
            <a:pPr algn="just"/>
            <a:r>
              <a:rPr lang="en-IN" dirty="0">
                <a:latin typeface="Times New Roman" pitchFamily="18" charset="0"/>
                <a:cs typeface="Times New Roman" pitchFamily="18" charset="0"/>
              </a:rPr>
              <a:t>It can be grown both under irrigated and rainfed conditions.</a:t>
            </a:r>
          </a:p>
          <a:p>
            <a:pPr algn="just"/>
            <a:r>
              <a:rPr lang="en-IN" dirty="0">
                <a:latin typeface="Times New Roman" pitchFamily="18" charset="0"/>
                <a:cs typeface="Times New Roman" pitchFamily="18" charset="0"/>
              </a:rPr>
              <a:t>It can be grown in any type of soil but yield is more in loam soils.</a:t>
            </a:r>
          </a:p>
          <a:p>
            <a:pPr algn="just">
              <a:buNone/>
            </a:pPr>
            <a:endParaRPr lang="en-IN" dirty="0">
              <a:latin typeface="Times New Roman" pitchFamily="18" charset="0"/>
              <a:cs typeface="Times New Roman" pitchFamily="18" charset="0"/>
            </a:endParaRPr>
          </a:p>
        </p:txBody>
      </p:sp>
      <p:pic>
        <p:nvPicPr>
          <p:cNvPr id="4" name="Content Placeholder 7" descr="sorgum 2.jpg"/>
          <p:cNvPicPr>
            <a:picLocks noChangeAspect="1"/>
          </p:cNvPicPr>
          <p:nvPr/>
        </p:nvPicPr>
        <p:blipFill>
          <a:blip r:embed="rId2"/>
          <a:stretch>
            <a:fillRect/>
          </a:stretch>
        </p:blipFill>
        <p:spPr>
          <a:xfrm>
            <a:off x="4388591" y="1556792"/>
            <a:ext cx="4287865" cy="437253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08912" cy="5832648"/>
          </a:xfrm>
        </p:spPr>
        <p:txBody>
          <a:bodyPr>
            <a:normAutofit/>
          </a:bodyPr>
          <a:lstStyle/>
          <a:p>
            <a:pPr algn="just"/>
            <a:r>
              <a:rPr lang="en-IN" b="1" i="1" dirty="0">
                <a:latin typeface="Times New Roman" pitchFamily="18" charset="0"/>
                <a:cs typeface="Times New Roman" pitchFamily="18" charset="0"/>
              </a:rPr>
              <a:t>Time and method of sowing</a:t>
            </a:r>
            <a:r>
              <a:rPr lang="en-IN" dirty="0">
                <a:latin typeface="Times New Roman" pitchFamily="18" charset="0"/>
                <a:cs typeface="Times New Roman" pitchFamily="18" charset="0"/>
              </a:rPr>
              <a:t>:-</a:t>
            </a:r>
          </a:p>
          <a:p>
            <a:pPr algn="just"/>
            <a:r>
              <a:rPr lang="en-IN" dirty="0">
                <a:latin typeface="Times New Roman" pitchFamily="18" charset="0"/>
                <a:cs typeface="Times New Roman" pitchFamily="18" charset="0"/>
              </a:rPr>
              <a:t>Sowing is done between April and august for fodder production.</a:t>
            </a:r>
          </a:p>
          <a:p>
            <a:pPr algn="just"/>
            <a:r>
              <a:rPr lang="en-IN" dirty="0">
                <a:latin typeface="Times New Roman" pitchFamily="18" charset="0"/>
                <a:cs typeface="Times New Roman" pitchFamily="18" charset="0"/>
              </a:rPr>
              <a:t>Sorghum seeds are broadcasted which are than mixed with the soil by various measures such as by harrow or by cultivator and finally seeding is done.</a:t>
            </a:r>
          </a:p>
          <a:p>
            <a:pPr algn="just"/>
            <a:r>
              <a:rPr lang="en-IN" b="1" i="1" dirty="0">
                <a:latin typeface="Times New Roman" pitchFamily="18" charset="0"/>
                <a:cs typeface="Times New Roman" pitchFamily="18" charset="0"/>
              </a:rPr>
              <a:t>Ploughing</a:t>
            </a:r>
            <a:r>
              <a:rPr lang="en-IN" dirty="0">
                <a:latin typeface="Times New Roman" pitchFamily="18" charset="0"/>
                <a:cs typeface="Times New Roman" pitchFamily="18" charset="0"/>
              </a:rPr>
              <a:t>:-</a:t>
            </a:r>
          </a:p>
          <a:p>
            <a:pPr algn="just"/>
            <a:r>
              <a:rPr lang="en-IN" dirty="0">
                <a:latin typeface="Times New Roman" pitchFamily="18" charset="0"/>
                <a:cs typeface="Times New Roman" pitchFamily="18" charset="0"/>
              </a:rPr>
              <a:t>The land is generally ploughed once with mould board followed by two ploughing with harrowing's.</a:t>
            </a:r>
          </a:p>
          <a:p>
            <a:pPr algn="just"/>
            <a:r>
              <a:rPr lang="en-IN" b="1" i="1" dirty="0">
                <a:latin typeface="Times New Roman" pitchFamily="18" charset="0"/>
                <a:cs typeface="Times New Roman" pitchFamily="18" charset="0"/>
              </a:rPr>
              <a:t>Seed Rate</a:t>
            </a:r>
            <a:r>
              <a:rPr lang="en-IN" dirty="0">
                <a:latin typeface="Times New Roman" pitchFamily="18" charset="0"/>
                <a:cs typeface="Times New Roman" pitchFamily="18" charset="0"/>
              </a:rPr>
              <a:t>:-</a:t>
            </a:r>
          </a:p>
          <a:p>
            <a:pPr algn="just"/>
            <a:r>
              <a:rPr lang="en-IN" dirty="0">
                <a:latin typeface="Times New Roman" pitchFamily="18" charset="0"/>
                <a:cs typeface="Times New Roman" pitchFamily="18" charset="0"/>
              </a:rPr>
              <a:t>Sorghum seeds are broadcast 55-60kg/ha of land production.</a:t>
            </a:r>
          </a:p>
          <a:p>
            <a:pPr algn="just"/>
            <a:endParaRPr lang="en-IN" dirty="0">
              <a:latin typeface="Times New Roman" pitchFamily="18" charset="0"/>
              <a:cs typeface="Times New Roman" pitchFamily="18" charset="0"/>
            </a:endParaRPr>
          </a:p>
          <a:p>
            <a:pPr algn="just">
              <a:buNone/>
            </a:pPr>
            <a:endParaRPr lang="en-IN"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08912" cy="5832648"/>
          </a:xfrm>
        </p:spPr>
        <p:txBody>
          <a:bodyPr/>
          <a:lstStyle/>
          <a:p>
            <a:pPr algn="just"/>
            <a:r>
              <a:rPr lang="en-IN" b="1" i="1" dirty="0">
                <a:latin typeface="Times New Roman" pitchFamily="18" charset="0"/>
                <a:cs typeface="Times New Roman" pitchFamily="18" charset="0"/>
              </a:rPr>
              <a:t>Yield and nutritive value</a:t>
            </a:r>
            <a:r>
              <a:rPr lang="en-IN" dirty="0">
                <a:latin typeface="Times New Roman" pitchFamily="18" charset="0"/>
                <a:cs typeface="Times New Roman" pitchFamily="18" charset="0"/>
              </a:rPr>
              <a:t>:-</a:t>
            </a:r>
          </a:p>
          <a:p>
            <a:pPr algn="just"/>
            <a:endParaRPr lang="en-IN" dirty="0">
              <a:latin typeface="Times New Roman" pitchFamily="18" charset="0"/>
              <a:cs typeface="Times New Roman" pitchFamily="18" charset="0"/>
            </a:endParaRPr>
          </a:p>
          <a:p>
            <a:pPr algn="just"/>
            <a:r>
              <a:rPr lang="en-IN" dirty="0">
                <a:latin typeface="Times New Roman" pitchFamily="18" charset="0"/>
                <a:cs typeface="Times New Roman" pitchFamily="18" charset="0"/>
              </a:rPr>
              <a:t>Fodder is harvested within 70-90days and the average yield 250-450 quintals per hectare.</a:t>
            </a:r>
          </a:p>
          <a:p>
            <a:pPr algn="just"/>
            <a:r>
              <a:rPr lang="en-IN" dirty="0">
                <a:latin typeface="Times New Roman" pitchFamily="18" charset="0"/>
                <a:cs typeface="Times New Roman" pitchFamily="18" charset="0"/>
              </a:rPr>
              <a:t>Some varieties yield about 500 quintals also.</a:t>
            </a:r>
          </a:p>
          <a:p>
            <a:pPr algn="just"/>
            <a:r>
              <a:rPr lang="en-IN" dirty="0">
                <a:latin typeface="Times New Roman" pitchFamily="18" charset="0"/>
                <a:cs typeface="Times New Roman" pitchFamily="18" charset="0"/>
              </a:rPr>
              <a:t>It is a non-maintenance type of roughage containing about 4-5 percent of protein.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4471990" cy="4968592"/>
          </a:xfrm>
        </p:spPr>
        <p:txBody>
          <a:bodyPr>
            <a:noAutofit/>
          </a:bodyPr>
          <a:lstStyle/>
          <a:p>
            <a:pPr algn="just">
              <a:lnSpc>
                <a:spcPct val="150000"/>
              </a:lnSpc>
            </a:pPr>
            <a:r>
              <a:rPr lang="en-IN" sz="2200" dirty="0">
                <a:latin typeface="Times New Roman" pitchFamily="18" charset="0"/>
                <a:cs typeface="Times New Roman" pitchFamily="18" charset="0"/>
              </a:rPr>
              <a:t>Place of origin: Africa</a:t>
            </a:r>
          </a:p>
          <a:p>
            <a:pPr algn="just">
              <a:lnSpc>
                <a:spcPct val="150000"/>
              </a:lnSpc>
            </a:pPr>
            <a:r>
              <a:rPr lang="en-IN" sz="2200" dirty="0">
                <a:latin typeface="Times New Roman" pitchFamily="18" charset="0"/>
                <a:cs typeface="Times New Roman" pitchFamily="18" charset="0"/>
              </a:rPr>
              <a:t>Distribution:</a:t>
            </a:r>
          </a:p>
          <a:p>
            <a:pPr algn="just">
              <a:lnSpc>
                <a:spcPct val="150000"/>
              </a:lnSpc>
              <a:buNone/>
            </a:pPr>
            <a:r>
              <a:rPr lang="en-IN" sz="2200" dirty="0">
                <a:latin typeface="Times New Roman" pitchFamily="18" charset="0"/>
                <a:cs typeface="Times New Roman" pitchFamily="18" charset="0"/>
              </a:rPr>
              <a:t>→West indies, Jamaica, India ( Tamilnadu, Karnataka, Andhra Pradesh , Maharashtra, Gujarat).</a:t>
            </a:r>
          </a:p>
          <a:p>
            <a:pPr algn="just">
              <a:lnSpc>
                <a:spcPct val="150000"/>
              </a:lnSpc>
              <a:buNone/>
            </a:pPr>
            <a:r>
              <a:rPr lang="en-IN" sz="2200" dirty="0">
                <a:latin typeface="Times New Roman" pitchFamily="18" charset="0"/>
                <a:cs typeface="Times New Roman" pitchFamily="18" charset="0"/>
              </a:rPr>
              <a:t>→Most popular fodder grass under irrigated condition. It appear to have been cultivated in West Indies and Jamaica before its introduction to India.</a:t>
            </a:r>
          </a:p>
          <a:p>
            <a:pPr algn="just">
              <a:lnSpc>
                <a:spcPct val="150000"/>
              </a:lnSpc>
              <a:buNone/>
            </a:pPr>
            <a:endParaRPr lang="en-IN" sz="2200" dirty="0">
              <a:latin typeface="Times New Roman" pitchFamily="18" charset="0"/>
              <a:cs typeface="Times New Roman" pitchFamily="18" charset="0"/>
            </a:endParaRPr>
          </a:p>
        </p:txBody>
      </p:sp>
      <p:sp>
        <p:nvSpPr>
          <p:cNvPr id="4" name="TextBox 3"/>
          <p:cNvSpPr txBox="1"/>
          <p:nvPr/>
        </p:nvSpPr>
        <p:spPr>
          <a:xfrm>
            <a:off x="539553" y="616332"/>
            <a:ext cx="7344816" cy="584775"/>
          </a:xfrm>
          <a:prstGeom prst="rect">
            <a:avLst/>
          </a:prstGeom>
          <a:noFill/>
        </p:spPr>
        <p:txBody>
          <a:bodyPr wrap="square" rtlCol="0">
            <a:spAutoFit/>
          </a:bodyPr>
          <a:lstStyle/>
          <a:p>
            <a:r>
              <a:rPr lang="en-IN" sz="3200" b="1" dirty="0">
                <a:solidFill>
                  <a:srgbClr val="92D050"/>
                </a:solidFill>
                <a:latin typeface="Times New Roman" pitchFamily="18" charset="0"/>
                <a:cs typeface="Times New Roman" pitchFamily="18" charset="0"/>
              </a:rPr>
              <a:t>GUNIA GRASS (</a:t>
            </a:r>
            <a:r>
              <a:rPr lang="en-IN" sz="3200" b="1" dirty="0" err="1">
                <a:solidFill>
                  <a:srgbClr val="92D050"/>
                </a:solidFill>
                <a:latin typeface="Times New Roman" pitchFamily="18" charset="0"/>
                <a:cs typeface="Times New Roman" pitchFamily="18" charset="0"/>
              </a:rPr>
              <a:t>Panicum</a:t>
            </a:r>
            <a:r>
              <a:rPr lang="en-IN" sz="3200" b="1" dirty="0">
                <a:solidFill>
                  <a:srgbClr val="92D050"/>
                </a:solidFill>
                <a:latin typeface="Times New Roman" pitchFamily="18" charset="0"/>
                <a:cs typeface="Times New Roman" pitchFamily="18" charset="0"/>
              </a:rPr>
              <a:t> </a:t>
            </a:r>
            <a:r>
              <a:rPr lang="en-IN" sz="3200" b="1" dirty="0" err="1">
                <a:solidFill>
                  <a:srgbClr val="92D050"/>
                </a:solidFill>
                <a:latin typeface="Times New Roman" pitchFamily="18" charset="0"/>
                <a:cs typeface="Times New Roman" pitchFamily="18" charset="0"/>
              </a:rPr>
              <a:t>maxicum</a:t>
            </a:r>
            <a:r>
              <a:rPr lang="en-IN" sz="3200" b="1" dirty="0">
                <a:solidFill>
                  <a:srgbClr val="92D050"/>
                </a:solidFill>
                <a:latin typeface="Times New Roman" pitchFamily="18" charset="0"/>
                <a:cs typeface="Times New Roman" pitchFamily="18" charset="0"/>
              </a:rPr>
              <a:t>)</a:t>
            </a:r>
          </a:p>
        </p:txBody>
      </p:sp>
      <p:pic>
        <p:nvPicPr>
          <p:cNvPr id="5" name="Picture 2" descr="C:\Users\Education\Desktop\fodder-crops-3-728.jpg"/>
          <p:cNvPicPr>
            <a:picLocks noChangeAspect="1" noChangeArrowheads="1"/>
          </p:cNvPicPr>
          <p:nvPr/>
        </p:nvPicPr>
        <p:blipFill>
          <a:blip r:embed="rId2"/>
          <a:srcRect/>
          <a:stretch>
            <a:fillRect/>
          </a:stretch>
        </p:blipFill>
        <p:spPr bwMode="auto">
          <a:xfrm>
            <a:off x="5292080" y="1412776"/>
            <a:ext cx="3312368" cy="468052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08912" cy="5832648"/>
          </a:xfrm>
        </p:spPr>
        <p:txBody>
          <a:bodyPr>
            <a:normAutofit/>
          </a:bodyPr>
          <a:lstStyle/>
          <a:p>
            <a:pPr algn="just">
              <a:lnSpc>
                <a:spcPct val="150000"/>
              </a:lnSpc>
              <a:buNone/>
            </a:pPr>
            <a:r>
              <a:rPr lang="en-IN" sz="2800" dirty="0">
                <a:latin typeface="Times New Roman" pitchFamily="18" charset="0"/>
                <a:cs typeface="Times New Roman" pitchFamily="18" charset="0"/>
              </a:rPr>
              <a:t>→Highly palatable grass, with high dry matter content (15%-20%), free from all toxic principles.</a:t>
            </a:r>
          </a:p>
          <a:p>
            <a:pPr algn="just">
              <a:lnSpc>
                <a:spcPct val="150000"/>
              </a:lnSpc>
              <a:buNone/>
            </a:pPr>
            <a:r>
              <a:rPr lang="en-IN" sz="2800" dirty="0">
                <a:latin typeface="Times New Roman" pitchFamily="18" charset="0"/>
                <a:cs typeface="Times New Roman" pitchFamily="18" charset="0"/>
              </a:rPr>
              <a:t>→Protein 6-8% with well balanced calcium and phosphorus</a:t>
            </a:r>
          </a:p>
          <a:p>
            <a:pPr algn="just">
              <a:lnSpc>
                <a:spcPct val="150000"/>
              </a:lnSpc>
              <a:buNone/>
            </a:pPr>
            <a:r>
              <a:rPr lang="en-IN" sz="2800" dirty="0">
                <a:latin typeface="Times New Roman" pitchFamily="18" charset="0"/>
                <a:cs typeface="Times New Roman" pitchFamily="18" charset="0"/>
              </a:rPr>
              <a:t>→Good soil binder.</a:t>
            </a:r>
          </a:p>
          <a:p>
            <a:pPr algn="just">
              <a:lnSpc>
                <a:spcPct val="150000"/>
              </a:lnSpc>
              <a:buNone/>
            </a:pPr>
            <a:r>
              <a:rPr lang="en-IN" sz="2800" dirty="0">
                <a:latin typeface="Times New Roman" pitchFamily="18" charset="0"/>
                <a:cs typeface="Times New Roman" pitchFamily="18" charset="0"/>
              </a:rPr>
              <a:t>→Harvest can be done once 30-40 days.</a:t>
            </a:r>
          </a:p>
          <a:p>
            <a:pPr algn="just">
              <a:lnSpc>
                <a:spcPct val="150000"/>
              </a:lnSpc>
              <a:buNone/>
            </a:pPr>
            <a:r>
              <a:rPr lang="en-IN" sz="2800" dirty="0">
                <a:latin typeface="Times New Roman" pitchFamily="18" charset="0"/>
                <a:cs typeface="Times New Roman" pitchFamily="18" charset="0"/>
              </a:rPr>
              <a:t>→Can be grazed, cut and fed used hay silage.</a:t>
            </a:r>
          </a:p>
          <a:p>
            <a:pPr algn="just">
              <a:lnSpc>
                <a:spcPct val="150000"/>
              </a:lnSpc>
              <a:buNone/>
            </a:pPr>
            <a:endParaRPr lang="en-IN" sz="2800" dirty="0">
              <a:latin typeface="Times New Roman" pitchFamily="18" charset="0"/>
              <a:cs typeface="Times New Roman" pitchFamily="18" charset="0"/>
            </a:endParaRPr>
          </a:p>
          <a:p>
            <a:pPr algn="just">
              <a:lnSpc>
                <a:spcPct val="150000"/>
              </a:lnSpc>
              <a:buNone/>
            </a:pPr>
            <a:endParaRPr lang="en-IN" sz="2800" dirty="0">
              <a:latin typeface="Times New Roman" pitchFamily="18" charset="0"/>
              <a:cs typeface="Times New Roman" pitchFamily="18" charset="0"/>
            </a:endParaRPr>
          </a:p>
          <a:p>
            <a:pPr algn="just">
              <a:lnSpc>
                <a:spcPct val="150000"/>
              </a:lnSpc>
              <a:buNone/>
            </a:pPr>
            <a:endParaRPr lang="en-IN" sz="28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556792"/>
            <a:ext cx="4104456" cy="4709160"/>
          </a:xfrm>
        </p:spPr>
        <p:txBody>
          <a:bodyPr>
            <a:normAutofit lnSpcReduction="10000"/>
          </a:bodyPr>
          <a:lstStyle/>
          <a:p>
            <a:pPr algn="just">
              <a:lnSpc>
                <a:spcPct val="150000"/>
              </a:lnSpc>
            </a:pPr>
            <a:r>
              <a:rPr lang="en-IN" sz="2300" dirty="0">
                <a:latin typeface="Times New Roman" pitchFamily="18" charset="0"/>
                <a:cs typeface="Times New Roman" pitchFamily="18" charset="0"/>
              </a:rPr>
              <a:t>It is also called Elephant grass.</a:t>
            </a:r>
          </a:p>
          <a:p>
            <a:pPr algn="just">
              <a:lnSpc>
                <a:spcPct val="150000"/>
              </a:lnSpc>
            </a:pPr>
            <a:r>
              <a:rPr lang="en-IN" sz="2300" dirty="0">
                <a:latin typeface="Times New Roman" pitchFamily="18" charset="0"/>
                <a:cs typeface="Times New Roman" pitchFamily="18" charset="0"/>
              </a:rPr>
              <a:t>It  grows up to four meters with thick growth  which gives its name “elephant grass”.</a:t>
            </a:r>
          </a:p>
          <a:p>
            <a:pPr algn="just">
              <a:lnSpc>
                <a:spcPct val="150000"/>
              </a:lnSpc>
            </a:pPr>
            <a:r>
              <a:rPr lang="en-IN" sz="2300" dirty="0">
                <a:latin typeface="Times New Roman" pitchFamily="18" charset="0"/>
                <a:cs typeface="Times New Roman" pitchFamily="18" charset="0"/>
              </a:rPr>
              <a:t>Perennial grass, protein 6-8%, good for hay making, comes up well sewage water.</a:t>
            </a:r>
          </a:p>
        </p:txBody>
      </p:sp>
      <p:sp>
        <p:nvSpPr>
          <p:cNvPr id="4" name="TextBox 3"/>
          <p:cNvSpPr txBox="1"/>
          <p:nvPr/>
        </p:nvSpPr>
        <p:spPr>
          <a:xfrm>
            <a:off x="755576" y="620688"/>
            <a:ext cx="7385474" cy="523220"/>
          </a:xfrm>
          <a:prstGeom prst="rect">
            <a:avLst/>
          </a:prstGeom>
          <a:noFill/>
        </p:spPr>
        <p:txBody>
          <a:bodyPr wrap="square" rtlCol="0">
            <a:spAutoFit/>
          </a:bodyPr>
          <a:lstStyle/>
          <a:p>
            <a:r>
              <a:rPr lang="en-IN" sz="2800" b="1" i="1" dirty="0">
                <a:solidFill>
                  <a:schemeClr val="accent1"/>
                </a:solidFill>
                <a:latin typeface="Times New Roman" pitchFamily="18" charset="0"/>
                <a:cs typeface="Times New Roman" pitchFamily="18" charset="0"/>
              </a:rPr>
              <a:t>NAPIER  GRASS ( </a:t>
            </a:r>
            <a:r>
              <a:rPr lang="en-IN" sz="2800" b="1" i="1" dirty="0" err="1">
                <a:solidFill>
                  <a:schemeClr val="accent1"/>
                </a:solidFill>
                <a:latin typeface="Times New Roman" pitchFamily="18" charset="0"/>
                <a:cs typeface="Times New Roman" pitchFamily="18" charset="0"/>
              </a:rPr>
              <a:t>Pennisetum</a:t>
            </a:r>
            <a:r>
              <a:rPr lang="en-IN" sz="2800" b="1" i="1" dirty="0">
                <a:solidFill>
                  <a:schemeClr val="accent1"/>
                </a:solidFill>
                <a:latin typeface="Times New Roman" pitchFamily="18" charset="0"/>
                <a:cs typeface="Times New Roman" pitchFamily="18" charset="0"/>
              </a:rPr>
              <a:t> </a:t>
            </a:r>
            <a:r>
              <a:rPr lang="en-IN" sz="2800" b="1" i="1" dirty="0" err="1">
                <a:solidFill>
                  <a:schemeClr val="accent1"/>
                </a:solidFill>
                <a:latin typeface="Times New Roman" pitchFamily="18" charset="0"/>
                <a:cs typeface="Times New Roman" pitchFamily="18" charset="0"/>
              </a:rPr>
              <a:t>purpureum</a:t>
            </a:r>
            <a:r>
              <a:rPr lang="en-IN" sz="2800" b="1" i="1" dirty="0">
                <a:solidFill>
                  <a:schemeClr val="accent1"/>
                </a:solidFill>
                <a:latin typeface="Times New Roman" pitchFamily="18" charset="0"/>
                <a:cs typeface="Times New Roman" pitchFamily="18" charset="0"/>
              </a:rPr>
              <a:t>)</a:t>
            </a:r>
          </a:p>
        </p:txBody>
      </p:sp>
      <p:pic>
        <p:nvPicPr>
          <p:cNvPr id="5" name="Picture 2" descr="C:\Users\Education\Desktop\fodder-crops-6-728.jpg"/>
          <p:cNvPicPr>
            <a:picLocks noChangeAspect="1" noChangeArrowheads="1"/>
          </p:cNvPicPr>
          <p:nvPr/>
        </p:nvPicPr>
        <p:blipFill>
          <a:blip r:embed="rId2"/>
          <a:srcRect/>
          <a:stretch>
            <a:fillRect/>
          </a:stretch>
        </p:blipFill>
        <p:spPr bwMode="auto">
          <a:xfrm>
            <a:off x="4716016" y="1484784"/>
            <a:ext cx="3929090" cy="4173281"/>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descr="9k=.jpg"/>
          <p:cNvPicPr>
            <a:picLocks noGrp="1" noChangeAspect="1"/>
          </p:cNvPicPr>
          <p:nvPr>
            <p:ph idx="1"/>
          </p:nvPr>
        </p:nvPicPr>
        <p:blipFill>
          <a:blip r:embed="rId2"/>
          <a:stretch>
            <a:fillRect/>
          </a:stretch>
        </p:blipFill>
        <p:spPr>
          <a:xfrm>
            <a:off x="0" y="0"/>
            <a:ext cx="9144000" cy="6858000"/>
          </a:xfrm>
        </p:spPr>
      </p:pic>
      <p:pic>
        <p:nvPicPr>
          <p:cNvPr id="5" name="Picture 4" descr="images.jpg"/>
          <p:cNvPicPr>
            <a:picLocks noChangeAspect="1"/>
          </p:cNvPicPr>
          <p:nvPr/>
        </p:nvPicPr>
        <p:blipFill>
          <a:blip r:embed="rId3"/>
          <a:stretch>
            <a:fillRect/>
          </a:stretch>
        </p:blipFill>
        <p:spPr>
          <a:xfrm>
            <a:off x="5786446" y="428604"/>
            <a:ext cx="3191910" cy="300039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7312658" cy="829896"/>
          </a:xfrm>
        </p:spPr>
        <p:txBody>
          <a:bodyPr>
            <a:normAutofit/>
          </a:bodyPr>
          <a:lstStyle/>
          <a:p>
            <a:r>
              <a:rPr lang="en-IN" sz="3200" dirty="0">
                <a:latin typeface="Times New Roman" pitchFamily="18" charset="0"/>
                <a:cs typeface="Times New Roman" pitchFamily="18" charset="0"/>
              </a:rPr>
              <a:t>CHOICE OF FODDER</a:t>
            </a:r>
          </a:p>
        </p:txBody>
      </p:sp>
      <p:sp>
        <p:nvSpPr>
          <p:cNvPr id="4" name="Content Placeholder 3"/>
          <p:cNvSpPr>
            <a:spLocks noGrp="1"/>
          </p:cNvSpPr>
          <p:nvPr>
            <p:ph idx="1"/>
          </p:nvPr>
        </p:nvSpPr>
        <p:spPr>
          <a:xfrm>
            <a:off x="899476" y="1268760"/>
            <a:ext cx="7488948" cy="4680520"/>
          </a:xfrm>
        </p:spPr>
        <p:txBody>
          <a:bodyPr/>
          <a:lstStyle/>
          <a:p>
            <a:pPr algn="just">
              <a:lnSpc>
                <a:spcPct val="150000"/>
              </a:lnSpc>
              <a:buNone/>
            </a:pPr>
            <a:r>
              <a:rPr lang="en-IN" dirty="0">
                <a:latin typeface="Times New Roman" pitchFamily="18" charset="0"/>
                <a:cs typeface="Times New Roman" pitchFamily="18" charset="0"/>
              </a:rPr>
              <a:t>→It is highly essential to select the right choice of crops to cultivate and it is depends on the soil type, soil fertility status, agro climatic condition, water availability and number of livestock reared etc.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16632"/>
            <a:ext cx="7024744" cy="1143000"/>
          </a:xfrm>
        </p:spPr>
        <p:txBody>
          <a:bodyPr>
            <a:normAutofit/>
          </a:bodyPr>
          <a:lstStyle/>
          <a:p>
            <a:r>
              <a:rPr lang="en-IN" sz="3200" dirty="0">
                <a:latin typeface="Times New Roman" pitchFamily="18" charset="0"/>
                <a:cs typeface="Times New Roman" pitchFamily="18" charset="0"/>
              </a:rPr>
              <a:t>CLASSIFICATION OF FODDER</a:t>
            </a:r>
          </a:p>
        </p:txBody>
      </p:sp>
      <p:sp>
        <p:nvSpPr>
          <p:cNvPr id="4" name="Content Placeholder 3"/>
          <p:cNvSpPr>
            <a:spLocks noGrp="1"/>
          </p:cNvSpPr>
          <p:nvPr>
            <p:ph idx="1"/>
          </p:nvPr>
        </p:nvSpPr>
        <p:spPr>
          <a:xfrm>
            <a:off x="611560" y="1268760"/>
            <a:ext cx="7848872" cy="4680520"/>
          </a:xfrm>
        </p:spPr>
        <p:txBody>
          <a:bodyPr>
            <a:normAutofit/>
          </a:bodyPr>
          <a:lstStyle/>
          <a:p>
            <a:pPr algn="just"/>
            <a:r>
              <a:rPr lang="en-IN" dirty="0">
                <a:latin typeface="Times New Roman" pitchFamily="18" charset="0"/>
                <a:cs typeface="Times New Roman" pitchFamily="18" charset="0"/>
              </a:rPr>
              <a:t>There are different types of classification available. However, the following two classification are more easy to understand and adopt.</a:t>
            </a:r>
          </a:p>
          <a:p>
            <a:pPr algn="just">
              <a:buNone/>
            </a:pPr>
            <a:r>
              <a:rPr lang="en-IN" dirty="0">
                <a:solidFill>
                  <a:srgbClr val="FF0000"/>
                </a:solidFill>
                <a:latin typeface="Times New Roman" pitchFamily="18" charset="0"/>
                <a:cs typeface="Times New Roman" pitchFamily="18" charset="0"/>
              </a:rPr>
              <a:t>1.) Classification of fodder on the basis of season of cultivation</a:t>
            </a:r>
          </a:p>
          <a:p>
            <a:pPr algn="just">
              <a:buNone/>
            </a:pPr>
            <a:r>
              <a:rPr lang="en-IN" dirty="0">
                <a:latin typeface="Times New Roman" pitchFamily="18" charset="0"/>
                <a:cs typeface="Times New Roman" pitchFamily="18" charset="0"/>
              </a:rPr>
              <a:t>→Kharif Fodder (June – September):- Ex. Cowpea, </a:t>
            </a:r>
            <a:r>
              <a:rPr lang="en-IN" dirty="0" err="1">
                <a:latin typeface="Times New Roman" pitchFamily="18" charset="0"/>
                <a:cs typeface="Times New Roman" pitchFamily="18" charset="0"/>
              </a:rPr>
              <a:t>Bajra</a:t>
            </a:r>
            <a:r>
              <a:rPr lang="en-IN" dirty="0">
                <a:latin typeface="Times New Roman" pitchFamily="18" charset="0"/>
                <a:cs typeface="Times New Roman" pitchFamily="18" charset="0"/>
              </a:rPr>
              <a:t>, Sorghum, Maize, Guar.</a:t>
            </a:r>
          </a:p>
          <a:p>
            <a:pPr algn="just">
              <a:buNone/>
            </a:pPr>
            <a:r>
              <a:rPr lang="en-IN" dirty="0">
                <a:latin typeface="Times New Roman" pitchFamily="18" charset="0"/>
                <a:cs typeface="Times New Roman" pitchFamily="18" charset="0"/>
              </a:rPr>
              <a:t>→Rabi Fodder (October- Dec/Jan):- Ex. Berseem, </a:t>
            </a:r>
            <a:r>
              <a:rPr lang="en-IN" dirty="0" err="1">
                <a:latin typeface="Times New Roman" pitchFamily="18" charset="0"/>
                <a:cs typeface="Times New Roman" pitchFamily="18" charset="0"/>
              </a:rPr>
              <a:t>Leucern</a:t>
            </a:r>
            <a:r>
              <a:rPr lang="en-IN" dirty="0">
                <a:latin typeface="Times New Roman" pitchFamily="18" charset="0"/>
                <a:cs typeface="Times New Roman" pitchFamily="18" charset="0"/>
              </a:rPr>
              <a:t>, Oats, Barley.</a:t>
            </a:r>
          </a:p>
          <a:p>
            <a:pPr algn="just">
              <a:buNone/>
            </a:pPr>
            <a:r>
              <a:rPr lang="en-IN" dirty="0">
                <a:latin typeface="Times New Roman" pitchFamily="18" charset="0"/>
                <a:cs typeface="Times New Roman" pitchFamily="18" charset="0"/>
              </a:rPr>
              <a:t>→Summer Fodder (April- June):- Ex. Cowpea, Maize, Sorghum, </a:t>
            </a:r>
            <a:r>
              <a:rPr lang="en-IN" dirty="0" err="1">
                <a:latin typeface="Times New Roman" pitchFamily="18" charset="0"/>
                <a:cs typeface="Times New Roman" pitchFamily="18" charset="0"/>
              </a:rPr>
              <a:t>Bajra</a:t>
            </a:r>
            <a:r>
              <a:rPr lang="en-IN" dirty="0">
                <a:latin typeface="Times New Roman" pitchFamily="18" charset="0"/>
                <a:cs typeface="Times New Roman"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692696"/>
            <a:ext cx="7776864" cy="5139933"/>
          </a:xfrm>
        </p:spPr>
        <p:txBody>
          <a:bodyPr>
            <a:normAutofit/>
          </a:bodyPr>
          <a:lstStyle/>
          <a:p>
            <a:pPr>
              <a:buNone/>
            </a:pPr>
            <a:r>
              <a:rPr lang="en-IN" dirty="0">
                <a:solidFill>
                  <a:srgbClr val="FF0000"/>
                </a:solidFill>
                <a:latin typeface="Times New Roman" pitchFamily="18" charset="0"/>
                <a:cs typeface="Times New Roman" pitchFamily="18" charset="0"/>
              </a:rPr>
              <a:t>2.) Classification based on plant family and duration of the crop</a:t>
            </a:r>
          </a:p>
          <a:p>
            <a:pPr>
              <a:buNone/>
            </a:pPr>
            <a:r>
              <a:rPr lang="en-US" dirty="0">
                <a:solidFill>
                  <a:schemeClr val="tx1"/>
                </a:solidFill>
                <a:latin typeface="Times New Roman" pitchFamily="18" charset="0"/>
                <a:cs typeface="Times New Roman" pitchFamily="18" charset="0"/>
              </a:rPr>
              <a:t>These are 2 types:-</a:t>
            </a:r>
            <a:endParaRPr lang="en-IN" dirty="0">
              <a:solidFill>
                <a:schemeClr val="tx1"/>
              </a:solidFill>
              <a:latin typeface="Times New Roman" pitchFamily="18" charset="0"/>
              <a:cs typeface="Times New Roman" pitchFamily="18" charset="0"/>
            </a:endParaRPr>
          </a:p>
          <a:p>
            <a:pPr>
              <a:buNone/>
            </a:pPr>
            <a:endParaRPr lang="en-IN" dirty="0">
              <a:latin typeface="Times New Roman" pitchFamily="18" charset="0"/>
              <a:cs typeface="Times New Roman" pitchFamily="18" charset="0"/>
            </a:endParaRPr>
          </a:p>
          <a:p>
            <a:pPr>
              <a:buNone/>
            </a:pPr>
            <a:r>
              <a:rPr lang="en-IN" dirty="0">
                <a:latin typeface="Times New Roman" pitchFamily="18" charset="0"/>
                <a:cs typeface="Times New Roman" pitchFamily="18" charset="0"/>
              </a:rPr>
              <a:t>→Legumes (Annual and Perennial) : Ex. Berseem, Cowpea, Guar, Lucerne.</a:t>
            </a:r>
          </a:p>
          <a:p>
            <a:pPr>
              <a:buNone/>
            </a:pPr>
            <a:endParaRPr lang="en-IN" dirty="0">
              <a:latin typeface="Times New Roman" pitchFamily="18" charset="0"/>
              <a:cs typeface="Times New Roman" pitchFamily="18" charset="0"/>
            </a:endParaRPr>
          </a:p>
          <a:p>
            <a:pPr>
              <a:buNone/>
            </a:pPr>
            <a:r>
              <a:rPr lang="en-IN" dirty="0">
                <a:latin typeface="Times New Roman" pitchFamily="18" charset="0"/>
                <a:cs typeface="Times New Roman" pitchFamily="18" charset="0"/>
              </a:rPr>
              <a:t>→Non- legumes (Annual and Perenial): Ex. Hybrid Napier, Guinea grass, Fodder maize, Fodder Sorghum, Pearl millet (</a:t>
            </a:r>
            <a:r>
              <a:rPr lang="en-IN" dirty="0" err="1">
                <a:latin typeface="Times New Roman" pitchFamily="18" charset="0"/>
                <a:cs typeface="Times New Roman" pitchFamily="18" charset="0"/>
              </a:rPr>
              <a:t>Bajra</a:t>
            </a:r>
            <a:r>
              <a:rPr lang="en-IN" dirty="0">
                <a:latin typeface="Times New Roman" pitchFamily="18" charset="0"/>
                <a:cs typeface="Times New Roman" pitchFamily="18" charset="0"/>
              </a:rPr>
              <a:t>), Oat.</a:t>
            </a:r>
          </a:p>
          <a:p>
            <a:pPr>
              <a:buNone/>
            </a:pPr>
            <a:endParaRPr lang="en-IN"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272926" cy="1143000"/>
          </a:xfrm>
        </p:spPr>
        <p:txBody>
          <a:bodyPr numCol="1">
            <a:normAutofit/>
          </a:bodyPr>
          <a:lstStyle/>
          <a:p>
            <a:r>
              <a:rPr lang="en-IN" sz="3200" b="1" dirty="0">
                <a:latin typeface="Times New Roman" pitchFamily="18" charset="0"/>
                <a:cs typeface="Times New Roman" pitchFamily="18" charset="0"/>
              </a:rPr>
              <a:t>Agronomical practices for cultivation of fodder crop</a:t>
            </a:r>
          </a:p>
        </p:txBody>
      </p:sp>
      <p:sp>
        <p:nvSpPr>
          <p:cNvPr id="3" name="Content Placeholder 2"/>
          <p:cNvSpPr>
            <a:spLocks noGrp="1"/>
          </p:cNvSpPr>
          <p:nvPr>
            <p:ph idx="1"/>
          </p:nvPr>
        </p:nvSpPr>
        <p:spPr>
          <a:xfrm>
            <a:off x="755576" y="1700808"/>
            <a:ext cx="7560840" cy="4131821"/>
          </a:xfrm>
        </p:spPr>
        <p:txBody>
          <a:bodyPr>
            <a:normAutofit lnSpcReduction="10000"/>
          </a:bodyPr>
          <a:lstStyle/>
          <a:p>
            <a:pPr>
              <a:buNone/>
            </a:pPr>
            <a:endParaRPr lang="en-IN" b="1" i="1" dirty="0">
              <a:latin typeface="Times New Roman" pitchFamily="18" charset="0"/>
              <a:cs typeface="Times New Roman" pitchFamily="18" charset="0"/>
            </a:endParaRPr>
          </a:p>
          <a:p>
            <a:pPr>
              <a:buNone/>
            </a:pPr>
            <a:r>
              <a:rPr lang="en-IN" b="1" i="1" dirty="0">
                <a:latin typeface="Times New Roman" pitchFamily="18" charset="0"/>
                <a:cs typeface="Times New Roman" pitchFamily="18" charset="0"/>
              </a:rPr>
              <a:t>1.Time and method of sowing </a:t>
            </a:r>
          </a:p>
          <a:p>
            <a:pPr>
              <a:buNone/>
            </a:pPr>
            <a:endParaRPr lang="en-IN" b="1" i="1" dirty="0">
              <a:latin typeface="Times New Roman" pitchFamily="18" charset="0"/>
              <a:cs typeface="Times New Roman" pitchFamily="18" charset="0"/>
            </a:endParaRPr>
          </a:p>
          <a:p>
            <a:pPr>
              <a:buNone/>
            </a:pPr>
            <a:r>
              <a:rPr lang="en-IN" b="1" i="1" dirty="0">
                <a:latin typeface="Times New Roman" pitchFamily="18" charset="0"/>
                <a:cs typeface="Times New Roman" pitchFamily="18" charset="0"/>
              </a:rPr>
              <a:t>2.Manuring,Irrigation and Harvesting</a:t>
            </a:r>
          </a:p>
          <a:p>
            <a:pPr>
              <a:buNone/>
            </a:pPr>
            <a:endParaRPr lang="en-IN" b="1" i="1" dirty="0">
              <a:latin typeface="Times New Roman" pitchFamily="18" charset="0"/>
              <a:cs typeface="Times New Roman" pitchFamily="18" charset="0"/>
            </a:endParaRPr>
          </a:p>
          <a:p>
            <a:pPr>
              <a:buNone/>
            </a:pPr>
            <a:r>
              <a:rPr lang="en-IN" b="1" i="1" dirty="0">
                <a:latin typeface="Times New Roman" pitchFamily="18" charset="0"/>
                <a:cs typeface="Times New Roman" pitchFamily="18" charset="0"/>
              </a:rPr>
              <a:t>3.Yield and nutritive value</a:t>
            </a:r>
          </a:p>
          <a:p>
            <a:pPr>
              <a:buNone/>
            </a:pPr>
            <a:endParaRPr lang="en-IN" b="1" i="1" dirty="0">
              <a:latin typeface="Times New Roman" pitchFamily="18" charset="0"/>
              <a:cs typeface="Times New Roman" pitchFamily="18" charset="0"/>
            </a:endParaRPr>
          </a:p>
          <a:p>
            <a:pPr>
              <a:buNone/>
            </a:pPr>
            <a:r>
              <a:rPr lang="en-IN" b="1" i="1" dirty="0">
                <a:latin typeface="Times New Roman" pitchFamily="18" charset="0"/>
                <a:cs typeface="Times New Roman" pitchFamily="18" charset="0"/>
              </a:rPr>
              <a:t>4.Crop rotation </a:t>
            </a:r>
          </a:p>
          <a:p>
            <a:pPr>
              <a:buNone/>
            </a:pPr>
            <a:endParaRPr lang="en-IN" b="1" i="1" dirty="0">
              <a:latin typeface="Times New Roman" pitchFamily="18" charset="0"/>
              <a:cs typeface="Times New Roman" pitchFamily="18" charset="0"/>
            </a:endParaRPr>
          </a:p>
          <a:p>
            <a:pPr>
              <a:buNone/>
            </a:pPr>
            <a:r>
              <a:rPr lang="en-IN" b="1" i="1" dirty="0">
                <a:latin typeface="Times New Roman" pitchFamily="18" charset="0"/>
                <a:cs typeface="Times New Roman" pitchFamily="18" charset="0"/>
              </a:rPr>
              <a:t>5.Varieties </a:t>
            </a:r>
          </a:p>
          <a:p>
            <a:pPr>
              <a:buNone/>
            </a:pPr>
            <a:endParaRPr lang="en-IN"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0"/>
            <a:ext cx="7024744" cy="1143000"/>
          </a:xfrm>
        </p:spPr>
        <p:txBody>
          <a:bodyPr>
            <a:normAutofit/>
          </a:bodyPr>
          <a:lstStyle/>
          <a:p>
            <a:r>
              <a:rPr lang="en-IN" sz="3600" dirty="0">
                <a:latin typeface="Times New Roman" pitchFamily="18" charset="0"/>
                <a:cs typeface="Times New Roman" pitchFamily="18" charset="0"/>
              </a:rPr>
              <a:t>Leguminous Fodder Crops</a:t>
            </a:r>
          </a:p>
        </p:txBody>
      </p:sp>
      <p:sp>
        <p:nvSpPr>
          <p:cNvPr id="4" name="Content Placeholder 3"/>
          <p:cNvSpPr>
            <a:spLocks noGrp="1"/>
          </p:cNvSpPr>
          <p:nvPr>
            <p:ph idx="1"/>
          </p:nvPr>
        </p:nvSpPr>
        <p:spPr>
          <a:xfrm>
            <a:off x="611560" y="1124744"/>
            <a:ext cx="7848872" cy="4824536"/>
          </a:xfrm>
        </p:spPr>
        <p:txBody>
          <a:bodyPr>
            <a:noAutofit/>
          </a:bodyPr>
          <a:lstStyle/>
          <a:p>
            <a:pPr algn="just">
              <a:lnSpc>
                <a:spcPct val="150000"/>
              </a:lnSpc>
            </a:pPr>
            <a:r>
              <a:rPr lang="en-IN" dirty="0">
                <a:latin typeface="Times New Roman" pitchFamily="18" charset="0"/>
                <a:cs typeface="Times New Roman" pitchFamily="18" charset="0"/>
              </a:rPr>
              <a:t>Legumes are the most important component of animal fodder in view of their high content of crude protein (20-25%) compared to cereals fodder (8-12%) and grasses fodder (5-10%).</a:t>
            </a:r>
          </a:p>
          <a:p>
            <a:pPr algn="just">
              <a:lnSpc>
                <a:spcPct val="150000"/>
              </a:lnSpc>
            </a:pPr>
            <a:r>
              <a:rPr lang="en-IN" dirty="0">
                <a:latin typeface="Times New Roman" pitchFamily="18" charset="0"/>
                <a:cs typeface="Times New Roman" pitchFamily="18" charset="0"/>
              </a:rPr>
              <a:t> Legumes improve the quality of fodder when mixed with non- leguminous fodder or straw fodder.</a:t>
            </a:r>
          </a:p>
          <a:p>
            <a:pPr algn="just">
              <a:lnSpc>
                <a:spcPct val="150000"/>
              </a:lnSpc>
            </a:pPr>
            <a:r>
              <a:rPr lang="en-IN" dirty="0">
                <a:latin typeface="Times New Roman" pitchFamily="18" charset="0"/>
                <a:cs typeface="Times New Roman" pitchFamily="18" charset="0"/>
              </a:rPr>
              <a:t>Legumes are fed in small quantities (1-2% of body weight).</a:t>
            </a:r>
          </a:p>
          <a:p>
            <a:pPr algn="just">
              <a:lnSpc>
                <a:spcPct val="150000"/>
              </a:lnSpc>
            </a:pPr>
            <a:r>
              <a:rPr lang="en-IN" dirty="0">
                <a:latin typeface="Times New Roman" pitchFamily="18" charset="0"/>
                <a:cs typeface="Times New Roman" pitchFamily="18" charset="0"/>
              </a:rPr>
              <a:t>If legumes are feed in bulk it may create problems like bloat in animals.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7024744" cy="1143000"/>
          </a:xfrm>
        </p:spPr>
        <p:txBody>
          <a:bodyPr>
            <a:normAutofit fontScale="90000"/>
          </a:bodyPr>
          <a:lstStyle/>
          <a:p>
            <a:pPr marL="742950" indent="-742950">
              <a:buFont typeface="+mj-lt"/>
              <a:buAutoNum type="arabicPeriod"/>
            </a:pPr>
            <a:r>
              <a:rPr lang="en-US" sz="3600" dirty="0">
                <a:latin typeface="Times New Roman" pitchFamily="18" charset="0"/>
                <a:cs typeface="Times New Roman" pitchFamily="18" charset="0"/>
              </a:rPr>
              <a:t>Cow Pea (Vigna sinensis) or Lobia or Black eye Pea</a:t>
            </a:r>
            <a:endParaRPr lang="en-IN" sz="3600" dirty="0">
              <a:latin typeface="Times New Roman" pitchFamily="18" charset="0"/>
              <a:cs typeface="Times New Roman" pitchFamily="18" charset="0"/>
            </a:endParaRPr>
          </a:p>
        </p:txBody>
      </p:sp>
      <p:sp>
        <p:nvSpPr>
          <p:cNvPr id="4" name="Content Placeholder 3"/>
          <p:cNvSpPr>
            <a:spLocks noGrp="1"/>
          </p:cNvSpPr>
          <p:nvPr>
            <p:ph idx="1"/>
          </p:nvPr>
        </p:nvSpPr>
        <p:spPr>
          <a:xfrm>
            <a:off x="611560" y="1556792"/>
            <a:ext cx="7848872" cy="4392488"/>
          </a:xfrm>
        </p:spPr>
        <p:txBody>
          <a:bodyPr>
            <a:noAutofit/>
          </a:bodyPr>
          <a:lstStyle/>
          <a:p>
            <a:pPr algn="just">
              <a:lnSpc>
                <a:spcPct val="150000"/>
              </a:lnSpc>
            </a:pPr>
            <a:r>
              <a:rPr lang="en-US" sz="2500" dirty="0">
                <a:latin typeface="Times New Roman" pitchFamily="18" charset="0"/>
                <a:cs typeface="Times New Roman" pitchFamily="18" charset="0"/>
              </a:rPr>
              <a:t>Cow pea is an important quick growing legume which fits well in crop rotation. It is widely cultivated in all parts of India and can be grown on all types of soils ranging from sandy loam to heavy loam, if they are well drained. </a:t>
            </a:r>
          </a:p>
          <a:p>
            <a:pPr algn="just">
              <a:lnSpc>
                <a:spcPct val="150000"/>
              </a:lnSpc>
            </a:pPr>
            <a:r>
              <a:rPr lang="en-US" sz="2500" dirty="0">
                <a:latin typeface="Times New Roman" pitchFamily="18" charset="0"/>
                <a:cs typeface="Times New Roman" pitchFamily="18" charset="0"/>
              </a:rPr>
              <a:t>It is well adopted to warmer summer climate. It is susceptible to water logging condition.</a:t>
            </a:r>
            <a:r>
              <a:rPr lang="en-IN" sz="2500" dirty="0">
                <a:latin typeface="Times New Roman" pitchFamily="18" charset="0"/>
                <a:cs typeface="Times New Roman" pitchFamily="18" charset="0"/>
              </a:rPr>
              <a:t>If legumes are feed in bulk it may create problems like bloat in animals.</a:t>
            </a:r>
          </a:p>
        </p:txBody>
      </p:sp>
    </p:spTree>
    <p:extLst>
      <p:ext uri="{BB962C8B-B14F-4D97-AF65-F5344CB8AC3E}">
        <p14:creationId xmlns:p14="http://schemas.microsoft.com/office/powerpoint/2010/main" val="280950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08912" cy="6122109"/>
          </a:xfrm>
        </p:spPr>
        <p:txBody>
          <a:bodyPr/>
          <a:lstStyle/>
          <a:p>
            <a:pPr marL="68580" indent="0" algn="just">
              <a:lnSpc>
                <a:spcPct val="150000"/>
              </a:lnSpc>
              <a:buNone/>
            </a:pPr>
            <a:endParaRPr lang="en-IN" b="1" i="1" dirty="0">
              <a:latin typeface="Times New Roman" pitchFamily="18" charset="0"/>
              <a:cs typeface="Times New Roman" pitchFamily="18" charset="0"/>
            </a:endParaRPr>
          </a:p>
          <a:p>
            <a:pPr algn="just">
              <a:lnSpc>
                <a:spcPct val="150000"/>
              </a:lnSpc>
            </a:pPr>
            <a:r>
              <a:rPr lang="en-IN" sz="2800" b="1" i="1" dirty="0">
                <a:latin typeface="Times New Roman" pitchFamily="18" charset="0"/>
                <a:cs typeface="Times New Roman" pitchFamily="18" charset="0"/>
              </a:rPr>
              <a:t>Time and method of sowing</a:t>
            </a:r>
            <a:r>
              <a:rPr lang="en-IN" sz="2800" dirty="0">
                <a:latin typeface="Times New Roman" pitchFamily="18" charset="0"/>
                <a:cs typeface="Times New Roman" pitchFamily="18" charset="0"/>
              </a:rPr>
              <a:t>:-</a:t>
            </a:r>
          </a:p>
          <a:p>
            <a:pPr algn="just">
              <a:lnSpc>
                <a:spcPct val="150000"/>
              </a:lnSpc>
            </a:pPr>
            <a:r>
              <a:rPr lang="en-US" dirty="0">
                <a:latin typeface="Times New Roman" pitchFamily="18" charset="0"/>
                <a:cs typeface="Times New Roman" pitchFamily="18" charset="0"/>
              </a:rPr>
              <a:t>In rain fed condition, the crop is sown in months of June to July which provides green fodder in August, September and October. </a:t>
            </a:r>
          </a:p>
          <a:p>
            <a:pPr algn="just">
              <a:lnSpc>
                <a:spcPct val="150000"/>
              </a:lnSpc>
            </a:pPr>
            <a:r>
              <a:rPr lang="en-US" dirty="0">
                <a:latin typeface="Times New Roman" pitchFamily="18" charset="0"/>
                <a:cs typeface="Times New Roman" pitchFamily="18" charset="0"/>
              </a:rPr>
              <a:t>If irrigation is available, the crop can be grown in February/March in India and the green fodder is available during the critical period May/June.</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8505770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1035</TotalTime>
  <Words>1701</Words>
  <Application>Microsoft Office PowerPoint</Application>
  <PresentationFormat>On-screen Show (4:3)</PresentationFormat>
  <Paragraphs>123</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Century Gothic</vt:lpstr>
      <vt:lpstr>Courier New</vt:lpstr>
      <vt:lpstr>Times New Roman</vt:lpstr>
      <vt:lpstr>Wingdings 2</vt:lpstr>
      <vt:lpstr>Austin</vt:lpstr>
      <vt:lpstr>PowerPoint Presentation</vt:lpstr>
      <vt:lpstr>FODDER PRODUCTION</vt:lpstr>
      <vt:lpstr>CHOICE OF FODDER</vt:lpstr>
      <vt:lpstr>CLASSIFICATION OF FODDER</vt:lpstr>
      <vt:lpstr>PowerPoint Presentation</vt:lpstr>
      <vt:lpstr>Agronomical practices for cultivation of fodder crop</vt:lpstr>
      <vt:lpstr>Leguminous Fodder Crops</vt:lpstr>
      <vt:lpstr>Cow Pea (Vigna sinensis) or Lobia or Black eye Pea</vt:lpstr>
      <vt:lpstr>PowerPoint Presentation</vt:lpstr>
      <vt:lpstr>PowerPoint Presentation</vt:lpstr>
      <vt:lpstr>PowerPoint Presentation</vt:lpstr>
      <vt:lpstr>2. Guar (Cyamopsis tetragonoloba)</vt:lpstr>
      <vt:lpstr>PowerPoint Presentation</vt:lpstr>
      <vt:lpstr>PowerPoint Presentation</vt:lpstr>
      <vt:lpstr>PowerPoint Presentation</vt:lpstr>
      <vt:lpstr>3. Berseem (Trifolium alaxandriurn) or Egyptian Clover</vt:lpstr>
      <vt:lpstr>PowerPoint Presentation</vt:lpstr>
      <vt:lpstr>PowerPoint Presentation</vt:lpstr>
      <vt:lpstr>NON-LEGUMES</vt:lpstr>
      <vt:lpstr>PowerPoint Presentation</vt:lpstr>
      <vt:lpstr>PowerPoint Presentation</vt:lpstr>
      <vt:lpstr>     2. SORGHUM (Andropogan sorghum)/Chari </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Cultivated fodder crops can be classified into two groups 1LEGUMINOUS  2NON-LEGUMINOUS</dc:title>
  <dc:creator>HP</dc:creator>
  <cp:lastModifiedBy>DELL</cp:lastModifiedBy>
  <cp:revision>116</cp:revision>
  <dcterms:created xsi:type="dcterms:W3CDTF">2018-04-15T06:24:14Z</dcterms:created>
  <dcterms:modified xsi:type="dcterms:W3CDTF">2026-01-17T10:02:39Z</dcterms:modified>
</cp:coreProperties>
</file>