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753600" cy="7315200"/>
  <p:notesSz cx="9753600" cy="73152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1424" y="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31520" y="2267712"/>
            <a:ext cx="8290560" cy="15361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0" i="0">
                <a:solidFill>
                  <a:srgbClr val="EBEBEB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63040" y="4096512"/>
            <a:ext cx="6827520" cy="1828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19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19443" y="1788160"/>
            <a:ext cx="3007359" cy="300736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19443" y="6502400"/>
            <a:ext cx="1056639" cy="812796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69203" y="0"/>
            <a:ext cx="1706879" cy="121920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2857497"/>
            <a:ext cx="4306189" cy="4457700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21980" y="0"/>
            <a:ext cx="810768" cy="1237488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8261985" y="-38"/>
            <a:ext cx="731520" cy="1172845"/>
          </a:xfrm>
          <a:custGeom>
            <a:avLst/>
            <a:gdLst/>
            <a:ahLst/>
            <a:cxnLst/>
            <a:rect l="l" t="t" r="r" b="b"/>
            <a:pathLst>
              <a:path w="731520" h="1172845">
                <a:moveTo>
                  <a:pt x="731520" y="0"/>
                </a:moveTo>
                <a:lnTo>
                  <a:pt x="0" y="0"/>
                </a:lnTo>
                <a:lnTo>
                  <a:pt x="0" y="1172756"/>
                </a:lnTo>
                <a:lnTo>
                  <a:pt x="731520" y="1172756"/>
                </a:lnTo>
                <a:lnTo>
                  <a:pt x="731520" y="0"/>
                </a:lnTo>
                <a:close/>
              </a:path>
            </a:pathLst>
          </a:custGeom>
          <a:solidFill>
            <a:srgbClr val="B311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0" i="0">
                <a:solidFill>
                  <a:srgbClr val="EBEBEB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0" i="0">
                <a:solidFill>
                  <a:srgbClr val="EBEBEB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87680" y="1682496"/>
            <a:ext cx="4242816" cy="48280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023104" y="1682496"/>
            <a:ext cx="4242816" cy="48280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0" i="0">
                <a:solidFill>
                  <a:srgbClr val="EBEBEB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3540" y="1077213"/>
            <a:ext cx="8789670" cy="1245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0" i="0">
                <a:solidFill>
                  <a:srgbClr val="EBEBEB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1140" y="3511677"/>
            <a:ext cx="9247505" cy="28644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16224" y="6803136"/>
            <a:ext cx="3121152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87680" y="6803136"/>
            <a:ext cx="2243328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022592" y="6803136"/>
            <a:ext cx="2243328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099763"/>
            <a:ext cx="8789670" cy="1245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135" dirty="0"/>
              <a:t>Canine</a:t>
            </a:r>
            <a:r>
              <a:rPr spc="-625" dirty="0"/>
              <a:t> </a:t>
            </a:r>
            <a:r>
              <a:rPr spc="-10" dirty="0"/>
              <a:t>pyometra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2133600" y="3974181"/>
            <a:ext cx="3752850" cy="2914650"/>
            <a:chOff x="6010275" y="4410075"/>
            <a:chExt cx="3752850" cy="2914650"/>
          </a:xfrm>
        </p:grpSpPr>
        <p:sp>
          <p:nvSpPr>
            <p:cNvPr id="8" name="object 8"/>
            <p:cNvSpPr/>
            <p:nvPr/>
          </p:nvSpPr>
          <p:spPr>
            <a:xfrm>
              <a:off x="6019800" y="4419600"/>
              <a:ext cx="3733800" cy="2895600"/>
            </a:xfrm>
            <a:custGeom>
              <a:avLst/>
              <a:gdLst/>
              <a:ahLst/>
              <a:cxnLst/>
              <a:rect l="l" t="t" r="r" b="b"/>
              <a:pathLst>
                <a:path w="3733800" h="2895600">
                  <a:moveTo>
                    <a:pt x="3251200" y="0"/>
                  </a:moveTo>
                  <a:lnTo>
                    <a:pt x="482600" y="0"/>
                  </a:lnTo>
                  <a:lnTo>
                    <a:pt x="436116" y="2208"/>
                  </a:lnTo>
                  <a:lnTo>
                    <a:pt x="390883" y="8700"/>
                  </a:lnTo>
                  <a:lnTo>
                    <a:pt x="347104" y="19273"/>
                  </a:lnTo>
                  <a:lnTo>
                    <a:pt x="304981" y="33724"/>
                  </a:lnTo>
                  <a:lnTo>
                    <a:pt x="264716" y="51852"/>
                  </a:lnTo>
                  <a:lnTo>
                    <a:pt x="226510" y="73454"/>
                  </a:lnTo>
                  <a:lnTo>
                    <a:pt x="190567" y="98329"/>
                  </a:lnTo>
                  <a:lnTo>
                    <a:pt x="157087" y="126274"/>
                  </a:lnTo>
                  <a:lnTo>
                    <a:pt x="126274" y="157087"/>
                  </a:lnTo>
                  <a:lnTo>
                    <a:pt x="98329" y="190567"/>
                  </a:lnTo>
                  <a:lnTo>
                    <a:pt x="73454" y="226510"/>
                  </a:lnTo>
                  <a:lnTo>
                    <a:pt x="51852" y="264716"/>
                  </a:lnTo>
                  <a:lnTo>
                    <a:pt x="33724" y="304981"/>
                  </a:lnTo>
                  <a:lnTo>
                    <a:pt x="19273" y="347104"/>
                  </a:lnTo>
                  <a:lnTo>
                    <a:pt x="8700" y="390883"/>
                  </a:lnTo>
                  <a:lnTo>
                    <a:pt x="2208" y="436116"/>
                  </a:lnTo>
                  <a:lnTo>
                    <a:pt x="0" y="482600"/>
                  </a:lnTo>
                  <a:lnTo>
                    <a:pt x="0" y="2412987"/>
                  </a:lnTo>
                  <a:lnTo>
                    <a:pt x="2208" y="2459465"/>
                  </a:lnTo>
                  <a:lnTo>
                    <a:pt x="8700" y="2504693"/>
                  </a:lnTo>
                  <a:lnTo>
                    <a:pt x="19273" y="2548469"/>
                  </a:lnTo>
                  <a:lnTo>
                    <a:pt x="33724" y="2590591"/>
                  </a:lnTo>
                  <a:lnTo>
                    <a:pt x="51852" y="2630856"/>
                  </a:lnTo>
                  <a:lnTo>
                    <a:pt x="73454" y="2669063"/>
                  </a:lnTo>
                  <a:lnTo>
                    <a:pt x="98329" y="2705008"/>
                  </a:lnTo>
                  <a:lnTo>
                    <a:pt x="126274" y="2738490"/>
                  </a:lnTo>
                  <a:lnTo>
                    <a:pt x="157087" y="2769306"/>
                  </a:lnTo>
                  <a:lnTo>
                    <a:pt x="190567" y="2797254"/>
                  </a:lnTo>
                  <a:lnTo>
                    <a:pt x="226510" y="2822132"/>
                  </a:lnTo>
                  <a:lnTo>
                    <a:pt x="264716" y="2843738"/>
                  </a:lnTo>
                  <a:lnTo>
                    <a:pt x="304981" y="2861869"/>
                  </a:lnTo>
                  <a:lnTo>
                    <a:pt x="347104" y="2876322"/>
                  </a:lnTo>
                  <a:lnTo>
                    <a:pt x="390883" y="2886897"/>
                  </a:lnTo>
                  <a:lnTo>
                    <a:pt x="436116" y="2893390"/>
                  </a:lnTo>
                  <a:lnTo>
                    <a:pt x="482600" y="2895599"/>
                  </a:lnTo>
                  <a:lnTo>
                    <a:pt x="3251200" y="2895599"/>
                  </a:lnTo>
                  <a:lnTo>
                    <a:pt x="3297683" y="2893390"/>
                  </a:lnTo>
                  <a:lnTo>
                    <a:pt x="3342916" y="2886897"/>
                  </a:lnTo>
                  <a:lnTo>
                    <a:pt x="3386695" y="2876322"/>
                  </a:lnTo>
                  <a:lnTo>
                    <a:pt x="3428818" y="2861869"/>
                  </a:lnTo>
                  <a:lnTo>
                    <a:pt x="3469083" y="2843738"/>
                  </a:lnTo>
                  <a:lnTo>
                    <a:pt x="3507289" y="2822132"/>
                  </a:lnTo>
                  <a:lnTo>
                    <a:pt x="3543232" y="2797254"/>
                  </a:lnTo>
                  <a:lnTo>
                    <a:pt x="3576712" y="2769306"/>
                  </a:lnTo>
                  <a:lnTo>
                    <a:pt x="3607525" y="2738490"/>
                  </a:lnTo>
                  <a:lnTo>
                    <a:pt x="3635470" y="2705008"/>
                  </a:lnTo>
                  <a:lnTo>
                    <a:pt x="3660345" y="2669063"/>
                  </a:lnTo>
                  <a:lnTo>
                    <a:pt x="3681947" y="2630856"/>
                  </a:lnTo>
                  <a:lnTo>
                    <a:pt x="3700075" y="2590591"/>
                  </a:lnTo>
                  <a:lnTo>
                    <a:pt x="3714526" y="2548469"/>
                  </a:lnTo>
                  <a:lnTo>
                    <a:pt x="3725099" y="2504693"/>
                  </a:lnTo>
                  <a:lnTo>
                    <a:pt x="3731591" y="2459465"/>
                  </a:lnTo>
                  <a:lnTo>
                    <a:pt x="3733800" y="2412987"/>
                  </a:lnTo>
                  <a:lnTo>
                    <a:pt x="3733800" y="482600"/>
                  </a:lnTo>
                  <a:lnTo>
                    <a:pt x="3731591" y="436116"/>
                  </a:lnTo>
                  <a:lnTo>
                    <a:pt x="3725099" y="390883"/>
                  </a:lnTo>
                  <a:lnTo>
                    <a:pt x="3714526" y="347104"/>
                  </a:lnTo>
                  <a:lnTo>
                    <a:pt x="3700075" y="304981"/>
                  </a:lnTo>
                  <a:lnTo>
                    <a:pt x="3681947" y="264716"/>
                  </a:lnTo>
                  <a:lnTo>
                    <a:pt x="3660345" y="226510"/>
                  </a:lnTo>
                  <a:lnTo>
                    <a:pt x="3635470" y="190567"/>
                  </a:lnTo>
                  <a:lnTo>
                    <a:pt x="3607525" y="157087"/>
                  </a:lnTo>
                  <a:lnTo>
                    <a:pt x="3576712" y="126274"/>
                  </a:lnTo>
                  <a:lnTo>
                    <a:pt x="3543232" y="98329"/>
                  </a:lnTo>
                  <a:lnTo>
                    <a:pt x="3507289" y="73454"/>
                  </a:lnTo>
                  <a:lnTo>
                    <a:pt x="3469083" y="51852"/>
                  </a:lnTo>
                  <a:lnTo>
                    <a:pt x="3428818" y="33724"/>
                  </a:lnTo>
                  <a:lnTo>
                    <a:pt x="3386695" y="19273"/>
                  </a:lnTo>
                  <a:lnTo>
                    <a:pt x="3342916" y="8700"/>
                  </a:lnTo>
                  <a:lnTo>
                    <a:pt x="3297683" y="2208"/>
                  </a:lnTo>
                  <a:lnTo>
                    <a:pt x="3251200" y="0"/>
                  </a:lnTo>
                  <a:close/>
                </a:path>
              </a:pathLst>
            </a:custGeom>
            <a:solidFill>
              <a:srgbClr val="B311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019800" y="4419600"/>
              <a:ext cx="3733800" cy="2895600"/>
            </a:xfrm>
            <a:custGeom>
              <a:avLst/>
              <a:gdLst/>
              <a:ahLst/>
              <a:cxnLst/>
              <a:rect l="l" t="t" r="r" b="b"/>
              <a:pathLst>
                <a:path w="3733800" h="2895600">
                  <a:moveTo>
                    <a:pt x="0" y="482600"/>
                  </a:moveTo>
                  <a:lnTo>
                    <a:pt x="2208" y="436116"/>
                  </a:lnTo>
                  <a:lnTo>
                    <a:pt x="8700" y="390883"/>
                  </a:lnTo>
                  <a:lnTo>
                    <a:pt x="19273" y="347104"/>
                  </a:lnTo>
                  <a:lnTo>
                    <a:pt x="33724" y="304981"/>
                  </a:lnTo>
                  <a:lnTo>
                    <a:pt x="51852" y="264716"/>
                  </a:lnTo>
                  <a:lnTo>
                    <a:pt x="73454" y="226510"/>
                  </a:lnTo>
                  <a:lnTo>
                    <a:pt x="98329" y="190567"/>
                  </a:lnTo>
                  <a:lnTo>
                    <a:pt x="126274" y="157087"/>
                  </a:lnTo>
                  <a:lnTo>
                    <a:pt x="157087" y="126274"/>
                  </a:lnTo>
                  <a:lnTo>
                    <a:pt x="190567" y="98329"/>
                  </a:lnTo>
                  <a:lnTo>
                    <a:pt x="226510" y="73454"/>
                  </a:lnTo>
                  <a:lnTo>
                    <a:pt x="264716" y="51852"/>
                  </a:lnTo>
                  <a:lnTo>
                    <a:pt x="304981" y="33724"/>
                  </a:lnTo>
                  <a:lnTo>
                    <a:pt x="347104" y="19273"/>
                  </a:lnTo>
                  <a:lnTo>
                    <a:pt x="390883" y="8700"/>
                  </a:lnTo>
                  <a:lnTo>
                    <a:pt x="436116" y="2208"/>
                  </a:lnTo>
                  <a:lnTo>
                    <a:pt x="482600" y="0"/>
                  </a:lnTo>
                  <a:lnTo>
                    <a:pt x="3251200" y="0"/>
                  </a:lnTo>
                  <a:lnTo>
                    <a:pt x="3297683" y="2208"/>
                  </a:lnTo>
                  <a:lnTo>
                    <a:pt x="3342916" y="8700"/>
                  </a:lnTo>
                  <a:lnTo>
                    <a:pt x="3386695" y="19273"/>
                  </a:lnTo>
                  <a:lnTo>
                    <a:pt x="3428818" y="33724"/>
                  </a:lnTo>
                  <a:lnTo>
                    <a:pt x="3469083" y="51852"/>
                  </a:lnTo>
                  <a:lnTo>
                    <a:pt x="3507289" y="73454"/>
                  </a:lnTo>
                  <a:lnTo>
                    <a:pt x="3543232" y="98329"/>
                  </a:lnTo>
                  <a:lnTo>
                    <a:pt x="3576712" y="126274"/>
                  </a:lnTo>
                  <a:lnTo>
                    <a:pt x="3607525" y="157087"/>
                  </a:lnTo>
                  <a:lnTo>
                    <a:pt x="3635470" y="190567"/>
                  </a:lnTo>
                  <a:lnTo>
                    <a:pt x="3660345" y="226510"/>
                  </a:lnTo>
                  <a:lnTo>
                    <a:pt x="3681947" y="264716"/>
                  </a:lnTo>
                  <a:lnTo>
                    <a:pt x="3700075" y="304981"/>
                  </a:lnTo>
                  <a:lnTo>
                    <a:pt x="3714526" y="347104"/>
                  </a:lnTo>
                  <a:lnTo>
                    <a:pt x="3725099" y="390883"/>
                  </a:lnTo>
                  <a:lnTo>
                    <a:pt x="3731591" y="436116"/>
                  </a:lnTo>
                  <a:lnTo>
                    <a:pt x="3733800" y="482600"/>
                  </a:lnTo>
                  <a:lnTo>
                    <a:pt x="3733800" y="2412987"/>
                  </a:lnTo>
                  <a:lnTo>
                    <a:pt x="3731591" y="2459465"/>
                  </a:lnTo>
                  <a:lnTo>
                    <a:pt x="3725099" y="2504693"/>
                  </a:lnTo>
                  <a:lnTo>
                    <a:pt x="3714526" y="2548469"/>
                  </a:lnTo>
                  <a:lnTo>
                    <a:pt x="3700075" y="2590591"/>
                  </a:lnTo>
                  <a:lnTo>
                    <a:pt x="3681947" y="2630856"/>
                  </a:lnTo>
                  <a:lnTo>
                    <a:pt x="3660345" y="2669063"/>
                  </a:lnTo>
                  <a:lnTo>
                    <a:pt x="3635470" y="2705008"/>
                  </a:lnTo>
                  <a:lnTo>
                    <a:pt x="3607525" y="2738490"/>
                  </a:lnTo>
                  <a:lnTo>
                    <a:pt x="3576712" y="2769306"/>
                  </a:lnTo>
                  <a:lnTo>
                    <a:pt x="3543232" y="2797254"/>
                  </a:lnTo>
                  <a:lnTo>
                    <a:pt x="3507289" y="2822132"/>
                  </a:lnTo>
                  <a:lnTo>
                    <a:pt x="3469083" y="2843738"/>
                  </a:lnTo>
                  <a:lnTo>
                    <a:pt x="3428818" y="2861869"/>
                  </a:lnTo>
                  <a:lnTo>
                    <a:pt x="3386695" y="2876322"/>
                  </a:lnTo>
                  <a:lnTo>
                    <a:pt x="3342916" y="2886897"/>
                  </a:lnTo>
                  <a:lnTo>
                    <a:pt x="3297683" y="2893390"/>
                  </a:lnTo>
                  <a:lnTo>
                    <a:pt x="3251200" y="2895599"/>
                  </a:lnTo>
                  <a:lnTo>
                    <a:pt x="482600" y="2895599"/>
                  </a:lnTo>
                  <a:lnTo>
                    <a:pt x="436116" y="2893390"/>
                  </a:lnTo>
                  <a:lnTo>
                    <a:pt x="390883" y="2886897"/>
                  </a:lnTo>
                  <a:lnTo>
                    <a:pt x="347104" y="2876322"/>
                  </a:lnTo>
                  <a:lnTo>
                    <a:pt x="304981" y="2861869"/>
                  </a:lnTo>
                  <a:lnTo>
                    <a:pt x="264716" y="2843738"/>
                  </a:lnTo>
                  <a:lnTo>
                    <a:pt x="226510" y="2822132"/>
                  </a:lnTo>
                  <a:lnTo>
                    <a:pt x="190567" y="2797254"/>
                  </a:lnTo>
                  <a:lnTo>
                    <a:pt x="157087" y="2769306"/>
                  </a:lnTo>
                  <a:lnTo>
                    <a:pt x="126274" y="2738490"/>
                  </a:lnTo>
                  <a:lnTo>
                    <a:pt x="98329" y="2705008"/>
                  </a:lnTo>
                  <a:lnTo>
                    <a:pt x="73454" y="2669063"/>
                  </a:lnTo>
                  <a:lnTo>
                    <a:pt x="51852" y="2630856"/>
                  </a:lnTo>
                  <a:lnTo>
                    <a:pt x="33724" y="2590591"/>
                  </a:lnTo>
                  <a:lnTo>
                    <a:pt x="19273" y="2548469"/>
                  </a:lnTo>
                  <a:lnTo>
                    <a:pt x="8700" y="2504693"/>
                  </a:lnTo>
                  <a:lnTo>
                    <a:pt x="2208" y="2459465"/>
                  </a:lnTo>
                  <a:lnTo>
                    <a:pt x="0" y="2412987"/>
                  </a:lnTo>
                  <a:lnTo>
                    <a:pt x="0" y="482600"/>
                  </a:lnTo>
                  <a:close/>
                </a:path>
              </a:pathLst>
            </a:custGeom>
            <a:ln w="19050">
              <a:solidFill>
                <a:srgbClr val="8309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590800" y="4800600"/>
            <a:ext cx="3053715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3200" spc="-32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SUBMITTED</a:t>
            </a:r>
            <a:r>
              <a:rPr sz="3200" spc="-19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-3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BY: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" marR="30480">
              <a:lnSpc>
                <a:spcPct val="100000"/>
              </a:lnSpc>
              <a:spcBef>
                <a:spcPts val="5"/>
              </a:spcBef>
            </a:pPr>
            <a:r>
              <a:rPr sz="3200" spc="-24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</a:t>
            </a:r>
            <a:r>
              <a:rPr sz="3200" spc="-18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-17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krishan</a:t>
            </a:r>
            <a:r>
              <a:rPr sz="3200" spc="-19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6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Yadav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A1441F-5301-0ED3-2133-1002B6BDEC59}"/>
              </a:ext>
            </a:extLst>
          </p:cNvPr>
          <p:cNvSpPr txBox="1"/>
          <p:nvPr/>
        </p:nvSpPr>
        <p:spPr>
          <a:xfrm>
            <a:off x="1371600" y="1167055"/>
            <a:ext cx="7924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Academic year 2023-24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19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19443" y="1788160"/>
            <a:ext cx="3007359" cy="300736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19443" y="6502400"/>
            <a:ext cx="1056639" cy="81279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69203" y="0"/>
            <a:ext cx="1706879" cy="12192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2857497"/>
            <a:ext cx="4306189" cy="445770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8221980" y="-38"/>
            <a:ext cx="810895" cy="1237615"/>
            <a:chOff x="8221980" y="-38"/>
            <a:chExt cx="810895" cy="1237615"/>
          </a:xfrm>
        </p:grpSpPr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21980" y="0"/>
              <a:ext cx="810768" cy="123748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261985" y="-38"/>
              <a:ext cx="731520" cy="1172845"/>
            </a:xfrm>
            <a:custGeom>
              <a:avLst/>
              <a:gdLst/>
              <a:ahLst/>
              <a:cxnLst/>
              <a:rect l="l" t="t" r="r" b="b"/>
              <a:pathLst>
                <a:path w="731520" h="1172845">
                  <a:moveTo>
                    <a:pt x="731520" y="0"/>
                  </a:moveTo>
                  <a:lnTo>
                    <a:pt x="0" y="0"/>
                  </a:lnTo>
                  <a:lnTo>
                    <a:pt x="0" y="1172756"/>
                  </a:lnTo>
                  <a:lnTo>
                    <a:pt x="731520" y="1172756"/>
                  </a:lnTo>
                  <a:lnTo>
                    <a:pt x="731520" y="0"/>
                  </a:lnTo>
                  <a:close/>
                </a:path>
              </a:pathLst>
            </a:custGeom>
            <a:solidFill>
              <a:srgbClr val="B311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83540" y="1482598"/>
            <a:ext cx="9176385" cy="4293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71120" indent="-457200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469900" algn="l"/>
              </a:tabLst>
            </a:pPr>
            <a:r>
              <a:rPr sz="2800" spc="-90" dirty="0">
                <a:solidFill>
                  <a:srgbClr val="FFFFFF"/>
                </a:solidFill>
                <a:latin typeface="Verdana"/>
                <a:cs typeface="Verdana"/>
              </a:rPr>
              <a:t>Histologically,</a:t>
            </a:r>
            <a:r>
              <a:rPr sz="28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65" dirty="0">
                <a:solidFill>
                  <a:srgbClr val="FFFFFF"/>
                </a:solidFill>
                <a:latin typeface="Verdana"/>
                <a:cs typeface="Verdana"/>
              </a:rPr>
              <a:t>there</a:t>
            </a:r>
            <a:r>
              <a:rPr sz="28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90" dirty="0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sz="28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65" dirty="0">
                <a:solidFill>
                  <a:srgbClr val="FFFFFF"/>
                </a:solidFill>
                <a:latin typeface="Verdana"/>
                <a:cs typeface="Verdana"/>
              </a:rPr>
              <a:t>an</a:t>
            </a:r>
            <a:r>
              <a:rPr sz="28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30" dirty="0">
                <a:solidFill>
                  <a:srgbClr val="FFFFFF"/>
                </a:solidFill>
                <a:latin typeface="Verdana"/>
                <a:cs typeface="Verdana"/>
              </a:rPr>
              <a:t>absolute</a:t>
            </a:r>
            <a:r>
              <a:rPr sz="28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Verdana"/>
                <a:cs typeface="Verdana"/>
              </a:rPr>
              <a:t>increase</a:t>
            </a:r>
            <a:r>
              <a:rPr sz="28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40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Verdana"/>
                <a:cs typeface="Verdana"/>
              </a:rPr>
              <a:t>the </a:t>
            </a:r>
            <a:r>
              <a:rPr sz="2800" spc="-55" dirty="0">
                <a:solidFill>
                  <a:srgbClr val="FFFFFF"/>
                </a:solidFill>
                <a:latin typeface="Verdana"/>
                <a:cs typeface="Verdana"/>
              </a:rPr>
              <a:t>number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28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Verdana"/>
                <a:cs typeface="Verdana"/>
              </a:rPr>
              <a:t>glandular</a:t>
            </a:r>
            <a:r>
              <a:rPr sz="28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70" dirty="0">
                <a:solidFill>
                  <a:srgbClr val="FFFFFF"/>
                </a:solidFill>
                <a:latin typeface="Verdana"/>
                <a:cs typeface="Verdana"/>
              </a:rPr>
              <a:t>elements</a:t>
            </a:r>
            <a:r>
              <a:rPr sz="28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65" dirty="0">
                <a:solidFill>
                  <a:srgbClr val="FFFFFF"/>
                </a:solidFill>
                <a:latin typeface="Verdana"/>
                <a:cs typeface="Verdana"/>
              </a:rPr>
              <a:t>throughout</a:t>
            </a:r>
            <a:r>
              <a:rPr sz="28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Verdana"/>
                <a:cs typeface="Verdana"/>
              </a:rPr>
              <a:t>the </a:t>
            </a:r>
            <a:r>
              <a:rPr sz="2800" spc="-65" dirty="0">
                <a:solidFill>
                  <a:srgbClr val="FFFFFF"/>
                </a:solidFill>
                <a:latin typeface="Verdana"/>
                <a:cs typeface="Verdana"/>
              </a:rPr>
              <a:t>endometrium,</a:t>
            </a:r>
            <a:r>
              <a:rPr sz="28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10" dirty="0">
                <a:solidFill>
                  <a:srgbClr val="FFFFFF"/>
                </a:solidFill>
                <a:latin typeface="Verdana"/>
                <a:cs typeface="Verdana"/>
              </a:rPr>
              <a:t>with</a:t>
            </a:r>
            <a:r>
              <a:rPr sz="28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25" dirty="0">
                <a:solidFill>
                  <a:srgbClr val="FFFFFF"/>
                </a:solidFill>
                <a:latin typeface="Verdana"/>
                <a:cs typeface="Verdana"/>
              </a:rPr>
              <a:t>irregular</a:t>
            </a:r>
            <a:r>
              <a:rPr sz="28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size </a:t>
            </a:r>
            <a:r>
              <a:rPr sz="2800" spc="100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28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configuration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28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2800" spc="-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gland</a:t>
            </a:r>
            <a:endParaRPr sz="2800">
              <a:latin typeface="Verdana"/>
              <a:cs typeface="Verdana"/>
            </a:endParaRPr>
          </a:p>
          <a:p>
            <a:pPr marL="469265" indent="-456565">
              <a:lnSpc>
                <a:spcPct val="100000"/>
              </a:lnSpc>
              <a:spcBef>
                <a:spcPts val="3365"/>
              </a:spcBef>
              <a:buFont typeface="Wingdings"/>
              <a:buChar char=""/>
              <a:tabLst>
                <a:tab pos="469265" algn="l"/>
              </a:tabLst>
            </a:pPr>
            <a:r>
              <a:rPr sz="2800" spc="-110" dirty="0">
                <a:solidFill>
                  <a:srgbClr val="FF0000"/>
                </a:solidFill>
                <a:latin typeface="Verdana"/>
                <a:cs typeface="Verdana"/>
              </a:rPr>
              <a:t>Type</a:t>
            </a:r>
            <a:r>
              <a:rPr sz="2800" spc="-1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spc="-395" dirty="0">
                <a:solidFill>
                  <a:srgbClr val="FF0000"/>
                </a:solidFill>
                <a:latin typeface="Verdana"/>
                <a:cs typeface="Verdana"/>
              </a:rPr>
              <a:t>2:-</a:t>
            </a:r>
            <a:endParaRPr sz="2800">
              <a:latin typeface="Verdana"/>
              <a:cs typeface="Verdana"/>
            </a:endParaRPr>
          </a:p>
          <a:p>
            <a:pPr marL="469265" indent="-456565">
              <a:lnSpc>
                <a:spcPct val="100000"/>
              </a:lnSpc>
              <a:spcBef>
                <a:spcPts val="3360"/>
              </a:spcBef>
              <a:buFont typeface="Wingdings"/>
              <a:buChar char=""/>
              <a:tabLst>
                <a:tab pos="469265" algn="l"/>
              </a:tabLst>
            </a:pPr>
            <a:r>
              <a:rPr sz="2800" spc="-110" dirty="0">
                <a:solidFill>
                  <a:srgbClr val="FFFFFF"/>
                </a:solidFill>
                <a:latin typeface="Verdana"/>
                <a:cs typeface="Verdana"/>
              </a:rPr>
              <a:t>Type</a:t>
            </a:r>
            <a:r>
              <a:rPr sz="28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555" dirty="0">
                <a:solidFill>
                  <a:srgbClr val="FFFFFF"/>
                </a:solidFill>
                <a:latin typeface="Verdana"/>
                <a:cs typeface="Verdana"/>
              </a:rPr>
              <a:t>II</a:t>
            </a:r>
            <a:r>
              <a:rPr sz="28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90" dirty="0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sz="28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70" dirty="0">
                <a:solidFill>
                  <a:srgbClr val="FFFFFF"/>
                </a:solidFill>
                <a:latin typeface="Verdana"/>
                <a:cs typeface="Verdana"/>
              </a:rPr>
              <a:t>CEH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35" dirty="0">
                <a:solidFill>
                  <a:srgbClr val="FFFFFF"/>
                </a:solidFill>
                <a:latin typeface="Verdana"/>
                <a:cs typeface="Verdana"/>
              </a:rPr>
              <a:t>plus</a:t>
            </a:r>
            <a:r>
              <a:rPr sz="28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90" dirty="0">
                <a:solidFill>
                  <a:srgbClr val="FFFFFF"/>
                </a:solidFill>
                <a:latin typeface="Verdana"/>
                <a:cs typeface="Verdana"/>
              </a:rPr>
              <a:t>diffuse</a:t>
            </a:r>
            <a:r>
              <a:rPr sz="28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25" dirty="0">
                <a:solidFill>
                  <a:srgbClr val="FFFFFF"/>
                </a:solidFill>
                <a:latin typeface="Verdana"/>
                <a:cs typeface="Verdana"/>
              </a:rPr>
              <a:t>infiltration</a:t>
            </a:r>
            <a:r>
              <a:rPr sz="28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Verdana"/>
                <a:cs typeface="Verdana"/>
              </a:rPr>
              <a:t>plasma</a:t>
            </a:r>
            <a:r>
              <a:rPr sz="28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30" dirty="0">
                <a:solidFill>
                  <a:srgbClr val="FFFFFF"/>
                </a:solidFill>
                <a:latin typeface="Verdana"/>
                <a:cs typeface="Verdana"/>
              </a:rPr>
              <a:t>cells.</a:t>
            </a:r>
            <a:endParaRPr sz="2800">
              <a:latin typeface="Verdana"/>
              <a:cs typeface="Verdana"/>
            </a:endParaRPr>
          </a:p>
          <a:p>
            <a:pPr marL="568325" indent="-555625">
              <a:lnSpc>
                <a:spcPct val="100000"/>
              </a:lnSpc>
              <a:spcBef>
                <a:spcPts val="3360"/>
              </a:spcBef>
              <a:buFont typeface="Wingdings"/>
              <a:buChar char=""/>
              <a:tabLst>
                <a:tab pos="568325" algn="l"/>
              </a:tabLst>
            </a:pP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No</a:t>
            </a:r>
            <a:r>
              <a:rPr sz="2800" spc="-180" dirty="0">
                <a:solidFill>
                  <a:srgbClr val="FFFFFF"/>
                </a:solidFill>
                <a:latin typeface="Verdana"/>
                <a:cs typeface="Verdana"/>
              </a:rPr>
              <a:t> tissue</a:t>
            </a:r>
            <a:r>
              <a:rPr sz="28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70" dirty="0">
                <a:solidFill>
                  <a:srgbClr val="FFFFFF"/>
                </a:solidFill>
                <a:latin typeface="Verdana"/>
                <a:cs typeface="Verdana"/>
              </a:rPr>
              <a:t>destruction</a:t>
            </a:r>
            <a:r>
              <a:rPr sz="28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90" dirty="0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sz="28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25" dirty="0">
                <a:solidFill>
                  <a:srgbClr val="FFFFFF"/>
                </a:solidFill>
                <a:latin typeface="Verdana"/>
                <a:cs typeface="Verdana"/>
              </a:rPr>
              <a:t>visible</a:t>
            </a:r>
            <a:r>
              <a:rPr sz="28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histologically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19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19443" y="1788160"/>
            <a:ext cx="3007359" cy="300736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19443" y="6502400"/>
            <a:ext cx="1056639" cy="81279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69203" y="0"/>
            <a:ext cx="1706879" cy="12192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2857497"/>
            <a:ext cx="4306189" cy="445770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8221980" y="-38"/>
            <a:ext cx="810895" cy="1237615"/>
            <a:chOff x="8221980" y="-38"/>
            <a:chExt cx="810895" cy="1237615"/>
          </a:xfrm>
        </p:grpSpPr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21980" y="0"/>
              <a:ext cx="810768" cy="123748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261985" y="-38"/>
              <a:ext cx="731520" cy="1172845"/>
            </a:xfrm>
            <a:custGeom>
              <a:avLst/>
              <a:gdLst/>
              <a:ahLst/>
              <a:cxnLst/>
              <a:rect l="l" t="t" r="r" b="b"/>
              <a:pathLst>
                <a:path w="731520" h="1172845">
                  <a:moveTo>
                    <a:pt x="731520" y="0"/>
                  </a:moveTo>
                  <a:lnTo>
                    <a:pt x="0" y="0"/>
                  </a:lnTo>
                  <a:lnTo>
                    <a:pt x="0" y="1172756"/>
                  </a:lnTo>
                  <a:lnTo>
                    <a:pt x="731520" y="1172756"/>
                  </a:lnTo>
                  <a:lnTo>
                    <a:pt x="731520" y="0"/>
                  </a:lnTo>
                  <a:close/>
                </a:path>
              </a:pathLst>
            </a:custGeom>
            <a:solidFill>
              <a:srgbClr val="B311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69240" y="1051686"/>
            <a:ext cx="9002395" cy="51466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469265" algn="l"/>
              </a:tabLst>
            </a:pPr>
            <a:r>
              <a:rPr sz="2800" spc="-110" dirty="0">
                <a:solidFill>
                  <a:srgbClr val="FF0000"/>
                </a:solidFill>
                <a:latin typeface="Verdana"/>
                <a:cs typeface="Verdana"/>
              </a:rPr>
              <a:t>Type</a:t>
            </a:r>
            <a:r>
              <a:rPr sz="2800" spc="-1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spc="-395" dirty="0">
                <a:solidFill>
                  <a:srgbClr val="FF0000"/>
                </a:solidFill>
                <a:latin typeface="Verdana"/>
                <a:cs typeface="Verdana"/>
              </a:rPr>
              <a:t>3:-</a:t>
            </a:r>
            <a:endParaRPr sz="2800">
              <a:latin typeface="Verdana"/>
              <a:cs typeface="Verdana"/>
            </a:endParaRPr>
          </a:p>
          <a:p>
            <a:pPr marL="469265" indent="-456565">
              <a:lnSpc>
                <a:spcPct val="100000"/>
              </a:lnSpc>
              <a:spcBef>
                <a:spcPts val="3360"/>
              </a:spcBef>
              <a:buFont typeface="Wingdings"/>
              <a:buChar char=""/>
              <a:tabLst>
                <a:tab pos="469265" algn="l"/>
                <a:tab pos="1482090" algn="l"/>
              </a:tabLst>
            </a:pPr>
            <a:r>
              <a:rPr sz="2800" spc="-20" dirty="0">
                <a:solidFill>
                  <a:srgbClr val="FFFFFF"/>
                </a:solidFill>
                <a:latin typeface="Verdana"/>
                <a:cs typeface="Verdana"/>
              </a:rPr>
              <a:t>Type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2800" spc="-555" dirty="0">
                <a:solidFill>
                  <a:srgbClr val="FFFFFF"/>
                </a:solidFill>
                <a:latin typeface="Verdana"/>
                <a:cs typeface="Verdana"/>
              </a:rPr>
              <a:t>III</a:t>
            </a:r>
            <a:r>
              <a:rPr sz="28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90" dirty="0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sz="28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70" dirty="0">
                <a:solidFill>
                  <a:srgbClr val="FFFFFF"/>
                </a:solidFill>
                <a:latin typeface="Verdana"/>
                <a:cs typeface="Verdana"/>
              </a:rPr>
              <a:t>CEH</a:t>
            </a:r>
            <a:r>
              <a:rPr sz="28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10" dirty="0">
                <a:solidFill>
                  <a:srgbClr val="FFFFFF"/>
                </a:solidFill>
                <a:latin typeface="Verdana"/>
                <a:cs typeface="Verdana"/>
              </a:rPr>
              <a:t>with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90" dirty="0">
                <a:solidFill>
                  <a:srgbClr val="FFFFFF"/>
                </a:solidFill>
                <a:latin typeface="Verdana"/>
                <a:cs typeface="Verdana"/>
              </a:rPr>
              <a:t>overlying</a:t>
            </a:r>
            <a:r>
              <a:rPr sz="28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90" dirty="0">
                <a:solidFill>
                  <a:srgbClr val="FFFFFF"/>
                </a:solidFill>
                <a:latin typeface="Verdana"/>
                <a:cs typeface="Verdana"/>
              </a:rPr>
              <a:t>acute</a:t>
            </a:r>
            <a:r>
              <a:rPr sz="28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endometritis.</a:t>
            </a:r>
            <a:endParaRPr sz="2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2800" spc="-50" dirty="0">
                <a:solidFill>
                  <a:srgbClr val="FFFFFF"/>
                </a:solidFill>
                <a:latin typeface="Wingdings"/>
                <a:cs typeface="Wingdings"/>
              </a:rPr>
              <a:t></a:t>
            </a:r>
            <a:endParaRPr sz="2800">
              <a:latin typeface="Wingdings"/>
              <a:cs typeface="Wingdings"/>
            </a:endParaRPr>
          </a:p>
          <a:p>
            <a:pPr marL="469900" marR="3810" indent="-45720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469900" algn="l"/>
              </a:tabLst>
            </a:pPr>
            <a:r>
              <a:rPr sz="2800" spc="-60" dirty="0">
                <a:solidFill>
                  <a:srgbClr val="FFFFFF"/>
                </a:solidFill>
                <a:latin typeface="Verdana"/>
                <a:cs typeface="Verdana"/>
              </a:rPr>
              <a:t>Areas</a:t>
            </a:r>
            <a:r>
              <a:rPr sz="28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28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35" dirty="0">
                <a:solidFill>
                  <a:srgbClr val="FFFFFF"/>
                </a:solidFill>
                <a:latin typeface="Verdana"/>
                <a:cs typeface="Verdana"/>
              </a:rPr>
              <a:t>endometrial</a:t>
            </a:r>
            <a:r>
              <a:rPr sz="28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35" dirty="0">
                <a:solidFill>
                  <a:srgbClr val="FFFFFF"/>
                </a:solidFill>
                <a:latin typeface="Verdana"/>
                <a:cs typeface="Verdana"/>
              </a:rPr>
              <a:t>ulceration</a:t>
            </a:r>
            <a:r>
              <a:rPr sz="28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100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28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hemorrhage </a:t>
            </a:r>
            <a:r>
              <a:rPr sz="2800" spc="-20" dirty="0">
                <a:solidFill>
                  <a:srgbClr val="FFFFFF"/>
                </a:solidFill>
                <a:latin typeface="Verdana"/>
                <a:cs typeface="Verdana"/>
              </a:rPr>
              <a:t>may</a:t>
            </a:r>
            <a:r>
              <a:rPr sz="28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150" dirty="0">
                <a:solidFill>
                  <a:srgbClr val="FFFFFF"/>
                </a:solidFill>
                <a:latin typeface="Verdana"/>
                <a:cs typeface="Verdana"/>
              </a:rPr>
              <a:t>be</a:t>
            </a:r>
            <a:r>
              <a:rPr sz="28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25" dirty="0">
                <a:solidFill>
                  <a:srgbClr val="FFFFFF"/>
                </a:solidFill>
                <a:latin typeface="Verdana"/>
                <a:cs typeface="Verdana"/>
              </a:rPr>
              <a:t>visible</a:t>
            </a:r>
            <a:r>
              <a:rPr sz="28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04" dirty="0">
                <a:solidFill>
                  <a:srgbClr val="FFFFFF"/>
                </a:solidFill>
                <a:latin typeface="Verdana"/>
                <a:cs typeface="Verdana"/>
              </a:rPr>
              <a:t>grossly,</a:t>
            </a:r>
            <a:r>
              <a:rPr sz="28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100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28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10" dirty="0">
                <a:solidFill>
                  <a:srgbClr val="FFFFFF"/>
                </a:solidFill>
                <a:latin typeface="Verdana"/>
                <a:cs typeface="Verdana"/>
              </a:rPr>
              <a:t>intrauterine</a:t>
            </a:r>
            <a:r>
              <a:rPr sz="28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discharge </a:t>
            </a:r>
            <a:r>
              <a:rPr sz="2800" spc="-90" dirty="0">
                <a:solidFill>
                  <a:srgbClr val="FFFFFF"/>
                </a:solidFill>
                <a:latin typeface="Verdana"/>
                <a:cs typeface="Verdana"/>
              </a:rPr>
              <a:t>varying</a:t>
            </a:r>
            <a:r>
              <a:rPr sz="28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40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28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color</a:t>
            </a:r>
            <a:r>
              <a:rPr sz="28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25" dirty="0">
                <a:solidFill>
                  <a:srgbClr val="FFFFFF"/>
                </a:solidFill>
                <a:latin typeface="Verdana"/>
                <a:cs typeface="Verdana"/>
              </a:rPr>
              <a:t>from</a:t>
            </a:r>
            <a:r>
              <a:rPr sz="28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14" dirty="0">
                <a:solidFill>
                  <a:srgbClr val="FFFFFF"/>
                </a:solidFill>
                <a:latin typeface="Verdana"/>
                <a:cs typeface="Verdana"/>
              </a:rPr>
              <a:t>red-</a:t>
            </a:r>
            <a:r>
              <a:rPr sz="2800" spc="-30" dirty="0">
                <a:solidFill>
                  <a:srgbClr val="FFFFFF"/>
                </a:solidFill>
                <a:latin typeface="Verdana"/>
                <a:cs typeface="Verdana"/>
              </a:rPr>
              <a:t>brown</a:t>
            </a:r>
            <a:r>
              <a:rPr sz="28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sz="28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95" dirty="0">
                <a:solidFill>
                  <a:srgbClr val="FFFFFF"/>
                </a:solidFill>
                <a:latin typeface="Verdana"/>
                <a:cs typeface="Verdana"/>
              </a:rPr>
              <a:t>yellow-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green </a:t>
            </a:r>
            <a:r>
              <a:rPr sz="2800" spc="-20" dirty="0">
                <a:solidFill>
                  <a:srgbClr val="FFFFFF"/>
                </a:solidFill>
                <a:latin typeface="Verdana"/>
                <a:cs typeface="Verdana"/>
              </a:rPr>
              <a:t>may</a:t>
            </a:r>
            <a:r>
              <a:rPr sz="2800" spc="-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150" dirty="0">
                <a:solidFill>
                  <a:srgbClr val="FFFFFF"/>
                </a:solidFill>
                <a:latin typeface="Verdana"/>
                <a:cs typeface="Verdana"/>
              </a:rPr>
              <a:t>be</a:t>
            </a:r>
            <a:r>
              <a:rPr sz="28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present.</a:t>
            </a:r>
            <a:endParaRPr sz="2800">
              <a:latin typeface="Verdana"/>
              <a:cs typeface="Verdana"/>
            </a:endParaRPr>
          </a:p>
          <a:p>
            <a:pPr marL="469900" marR="5080" indent="-457200" algn="just">
              <a:lnSpc>
                <a:spcPct val="100000"/>
              </a:lnSpc>
              <a:spcBef>
                <a:spcPts val="3360"/>
              </a:spcBef>
              <a:buFont typeface="Wingdings"/>
              <a:buChar char=""/>
              <a:tabLst>
                <a:tab pos="469900" algn="l"/>
              </a:tabLst>
            </a:pPr>
            <a:r>
              <a:rPr sz="2800" spc="-220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28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90" dirty="0">
                <a:solidFill>
                  <a:srgbClr val="FFFFFF"/>
                </a:solidFill>
                <a:latin typeface="Verdana"/>
                <a:cs typeface="Verdana"/>
              </a:rPr>
              <a:t>acute</a:t>
            </a:r>
            <a:r>
              <a:rPr sz="28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90" dirty="0">
                <a:solidFill>
                  <a:srgbClr val="FFFFFF"/>
                </a:solidFill>
                <a:latin typeface="Verdana"/>
                <a:cs typeface="Verdana"/>
              </a:rPr>
              <a:t>inflammatory</a:t>
            </a:r>
            <a:r>
              <a:rPr sz="28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reaction</a:t>
            </a:r>
            <a:r>
              <a:rPr sz="28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560" dirty="0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sz="2800" spc="3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characterized by</a:t>
            </a:r>
            <a:r>
              <a:rPr sz="28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Verdana"/>
                <a:cs typeface="Verdana"/>
              </a:rPr>
              <a:t>congestion,</a:t>
            </a:r>
            <a:r>
              <a:rPr sz="28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50" dirty="0">
                <a:solidFill>
                  <a:srgbClr val="FFFFFF"/>
                </a:solidFill>
                <a:latin typeface="Verdana"/>
                <a:cs typeface="Verdana"/>
              </a:rPr>
              <a:t>edema,</a:t>
            </a:r>
            <a:r>
              <a:rPr sz="28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100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80" dirty="0">
                <a:solidFill>
                  <a:srgbClr val="FFFFFF"/>
                </a:solidFill>
                <a:latin typeface="Verdana"/>
                <a:cs typeface="Verdana"/>
              </a:rPr>
              <a:t>superficial</a:t>
            </a:r>
            <a:r>
              <a:rPr sz="28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100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125" dirty="0">
                <a:solidFill>
                  <a:srgbClr val="FFFFFF"/>
                </a:solidFill>
                <a:latin typeface="Verdana"/>
                <a:cs typeface="Verdana"/>
              </a:rPr>
              <a:t>deep </a:t>
            </a:r>
            <a:r>
              <a:rPr sz="2800" spc="-125" dirty="0">
                <a:solidFill>
                  <a:srgbClr val="FFFFFF"/>
                </a:solidFill>
                <a:latin typeface="Verdana"/>
                <a:cs typeface="Verdana"/>
              </a:rPr>
              <a:t>infiltration</a:t>
            </a:r>
            <a:r>
              <a:rPr sz="2800" spc="-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10" dirty="0">
                <a:solidFill>
                  <a:srgbClr val="FFFFFF"/>
                </a:solidFill>
                <a:latin typeface="Verdana"/>
                <a:cs typeface="Verdana"/>
              </a:rPr>
              <a:t>neutrophils</a:t>
            </a:r>
            <a:r>
              <a:rPr sz="28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90" dirty="0">
                <a:solidFill>
                  <a:srgbClr val="FFFFFF"/>
                </a:solidFill>
                <a:latin typeface="Verdana"/>
                <a:cs typeface="Verdana"/>
              </a:rPr>
              <a:t>into</a:t>
            </a:r>
            <a:r>
              <a:rPr sz="28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28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endometrium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19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19443" y="1788160"/>
            <a:ext cx="3007359" cy="300736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19443" y="6502400"/>
            <a:ext cx="1056639" cy="81279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69203" y="0"/>
            <a:ext cx="1706879" cy="12192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2857497"/>
            <a:ext cx="4306189" cy="445770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8221980" y="-38"/>
            <a:ext cx="810895" cy="1237615"/>
            <a:chOff x="8221980" y="-38"/>
            <a:chExt cx="810895" cy="1237615"/>
          </a:xfrm>
        </p:grpSpPr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21980" y="0"/>
              <a:ext cx="810768" cy="123748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261985" y="-38"/>
              <a:ext cx="731520" cy="1172845"/>
            </a:xfrm>
            <a:custGeom>
              <a:avLst/>
              <a:gdLst/>
              <a:ahLst/>
              <a:cxnLst/>
              <a:rect l="l" t="t" r="r" b="b"/>
              <a:pathLst>
                <a:path w="731520" h="1172845">
                  <a:moveTo>
                    <a:pt x="731520" y="0"/>
                  </a:moveTo>
                  <a:lnTo>
                    <a:pt x="0" y="0"/>
                  </a:lnTo>
                  <a:lnTo>
                    <a:pt x="0" y="1172756"/>
                  </a:lnTo>
                  <a:lnTo>
                    <a:pt x="731520" y="1172756"/>
                  </a:lnTo>
                  <a:lnTo>
                    <a:pt x="731520" y="0"/>
                  </a:lnTo>
                  <a:close/>
                </a:path>
              </a:pathLst>
            </a:custGeom>
            <a:solidFill>
              <a:srgbClr val="B311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69240" y="482549"/>
            <a:ext cx="9182735" cy="60007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469265" algn="l"/>
              </a:tabLst>
            </a:pPr>
            <a:r>
              <a:rPr sz="2800" spc="-110" dirty="0">
                <a:solidFill>
                  <a:srgbClr val="FF0000"/>
                </a:solidFill>
                <a:latin typeface="Verdana"/>
                <a:cs typeface="Verdana"/>
              </a:rPr>
              <a:t>Type</a:t>
            </a:r>
            <a:r>
              <a:rPr sz="2800" spc="-18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spc="-395" dirty="0">
                <a:solidFill>
                  <a:srgbClr val="FF0000"/>
                </a:solidFill>
                <a:latin typeface="Verdana"/>
                <a:cs typeface="Verdana"/>
              </a:rPr>
              <a:t>4:-</a:t>
            </a:r>
            <a:endParaRPr sz="2800">
              <a:latin typeface="Verdana"/>
              <a:cs typeface="Verdana"/>
            </a:endParaRPr>
          </a:p>
          <a:p>
            <a:pPr marL="469265" indent="-456565">
              <a:lnSpc>
                <a:spcPct val="100000"/>
              </a:lnSpc>
              <a:spcBef>
                <a:spcPts val="3360"/>
              </a:spcBef>
              <a:buFont typeface="Wingdings"/>
              <a:buChar char=""/>
              <a:tabLst>
                <a:tab pos="469265" algn="l"/>
                <a:tab pos="1482090" algn="l"/>
              </a:tabLst>
            </a:pPr>
            <a:r>
              <a:rPr sz="2800" spc="-20" dirty="0">
                <a:solidFill>
                  <a:srgbClr val="FFFFFF"/>
                </a:solidFill>
                <a:latin typeface="Verdana"/>
                <a:cs typeface="Verdana"/>
              </a:rPr>
              <a:t>Type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2800" spc="-254" dirty="0">
                <a:solidFill>
                  <a:srgbClr val="FFFFFF"/>
                </a:solidFill>
                <a:latin typeface="Verdana"/>
                <a:cs typeface="Verdana"/>
              </a:rPr>
              <a:t>IV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90" dirty="0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sz="28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70" dirty="0">
                <a:solidFill>
                  <a:srgbClr val="FFFFFF"/>
                </a:solidFill>
                <a:latin typeface="Verdana"/>
                <a:cs typeface="Verdana"/>
              </a:rPr>
              <a:t>CEH</a:t>
            </a:r>
            <a:r>
              <a:rPr sz="28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10" dirty="0">
                <a:solidFill>
                  <a:srgbClr val="FFFFFF"/>
                </a:solidFill>
                <a:latin typeface="Verdana"/>
                <a:cs typeface="Verdana"/>
              </a:rPr>
              <a:t>with</a:t>
            </a:r>
            <a:r>
              <a:rPr sz="28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chronic</a:t>
            </a:r>
            <a:r>
              <a:rPr sz="28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Verdana"/>
                <a:cs typeface="Verdana"/>
              </a:rPr>
              <a:t>endometritis.</a:t>
            </a:r>
            <a:endParaRPr sz="2800">
              <a:latin typeface="Verdana"/>
              <a:cs typeface="Verdana"/>
            </a:endParaRPr>
          </a:p>
          <a:p>
            <a:pPr marL="469900" marR="5080" indent="-457200">
              <a:lnSpc>
                <a:spcPct val="100000"/>
              </a:lnSpc>
              <a:spcBef>
                <a:spcPts val="3365"/>
              </a:spcBef>
              <a:buFont typeface="Wingdings"/>
              <a:buChar char=""/>
              <a:tabLst>
                <a:tab pos="469900" algn="l"/>
                <a:tab pos="568325" algn="l"/>
              </a:tabLst>
            </a:pP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800" spc="-340" dirty="0">
                <a:solidFill>
                  <a:srgbClr val="FFFFFF"/>
                </a:solidFill>
                <a:latin typeface="Verdana"/>
                <a:cs typeface="Verdana"/>
              </a:rPr>
              <a:t>If</a:t>
            </a:r>
            <a:r>
              <a:rPr sz="28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28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95" dirty="0">
                <a:solidFill>
                  <a:srgbClr val="FFFFFF"/>
                </a:solidFill>
                <a:latin typeface="Verdana"/>
                <a:cs typeface="Verdana"/>
              </a:rPr>
              <a:t>cervix</a:t>
            </a:r>
            <a:r>
              <a:rPr sz="28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90" dirty="0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sz="28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open,</a:t>
            </a:r>
            <a:r>
              <a:rPr sz="28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35" dirty="0">
                <a:solidFill>
                  <a:srgbClr val="FFFFFF"/>
                </a:solidFill>
                <a:latin typeface="Verdana"/>
                <a:cs typeface="Verdana"/>
              </a:rPr>
              <a:t>allowing</a:t>
            </a:r>
            <a:r>
              <a:rPr sz="28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drainage</a:t>
            </a:r>
            <a:r>
              <a:rPr sz="28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Verdana"/>
                <a:cs typeface="Verdana"/>
              </a:rPr>
              <a:t>of </a:t>
            </a:r>
            <a:r>
              <a:rPr sz="2800" spc="-110" dirty="0">
                <a:solidFill>
                  <a:srgbClr val="FFFFFF"/>
                </a:solidFill>
                <a:latin typeface="Verdana"/>
                <a:cs typeface="Verdana"/>
              </a:rPr>
              <a:t>intrauterine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20" dirty="0">
                <a:solidFill>
                  <a:srgbClr val="FFFFFF"/>
                </a:solidFill>
                <a:latin typeface="Verdana"/>
                <a:cs typeface="Verdana"/>
              </a:rPr>
              <a:t>fluid,</a:t>
            </a:r>
            <a:r>
              <a:rPr sz="2800" spc="-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28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85" dirty="0">
                <a:solidFill>
                  <a:srgbClr val="FFFFFF"/>
                </a:solidFill>
                <a:latin typeface="Verdana"/>
                <a:cs typeface="Verdana"/>
              </a:rPr>
              <a:t>uterine</a:t>
            </a:r>
            <a:r>
              <a:rPr sz="28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70" dirty="0">
                <a:solidFill>
                  <a:srgbClr val="FFFFFF"/>
                </a:solidFill>
                <a:latin typeface="Verdana"/>
                <a:cs typeface="Verdana"/>
              </a:rPr>
              <a:t>horns </a:t>
            </a:r>
            <a:r>
              <a:rPr sz="2800" spc="-150" dirty="0">
                <a:solidFill>
                  <a:srgbClr val="FFFFFF"/>
                </a:solidFill>
                <a:latin typeface="Verdana"/>
                <a:cs typeface="Verdana"/>
              </a:rPr>
              <a:t>will</a:t>
            </a:r>
            <a:r>
              <a:rPr sz="28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150" dirty="0">
                <a:solidFill>
                  <a:srgbClr val="FFFFFF"/>
                </a:solidFill>
                <a:latin typeface="Verdana"/>
                <a:cs typeface="Verdana"/>
              </a:rPr>
              <a:t>be</a:t>
            </a:r>
            <a:r>
              <a:rPr sz="28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90" dirty="0">
                <a:solidFill>
                  <a:srgbClr val="FFFFFF"/>
                </a:solidFill>
                <a:latin typeface="Verdana"/>
                <a:cs typeface="Verdana"/>
              </a:rPr>
              <a:t>narrow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Verdana"/>
                <a:cs typeface="Verdana"/>
              </a:rPr>
              <a:t>in </a:t>
            </a:r>
            <a:r>
              <a:rPr sz="2800" spc="-45" dirty="0">
                <a:solidFill>
                  <a:srgbClr val="FFFFFF"/>
                </a:solidFill>
                <a:latin typeface="Verdana"/>
                <a:cs typeface="Verdana"/>
              </a:rPr>
              <a:t>diameter,</a:t>
            </a:r>
            <a:r>
              <a:rPr sz="28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28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20" dirty="0">
                <a:solidFill>
                  <a:srgbClr val="FFFFFF"/>
                </a:solidFill>
                <a:latin typeface="Verdana"/>
                <a:cs typeface="Verdana"/>
              </a:rPr>
              <a:t>walls</a:t>
            </a:r>
            <a:r>
              <a:rPr sz="28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grossly</a:t>
            </a:r>
            <a:r>
              <a:rPr sz="28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30" dirty="0">
                <a:solidFill>
                  <a:srgbClr val="FFFFFF"/>
                </a:solidFill>
                <a:latin typeface="Verdana"/>
                <a:cs typeface="Verdana"/>
              </a:rPr>
              <a:t>thickened,</a:t>
            </a:r>
            <a:r>
              <a:rPr sz="28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100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28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minimal discharge</a:t>
            </a:r>
            <a:r>
              <a:rPr sz="28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present.</a:t>
            </a:r>
            <a:endParaRPr sz="2800">
              <a:latin typeface="Verdana"/>
              <a:cs typeface="Verdana"/>
            </a:endParaRPr>
          </a:p>
          <a:p>
            <a:pPr marL="469900" marR="459105" indent="-457200">
              <a:lnSpc>
                <a:spcPct val="100000"/>
              </a:lnSpc>
              <a:spcBef>
                <a:spcPts val="3360"/>
              </a:spcBef>
              <a:buFont typeface="Wingdings"/>
              <a:buChar char=""/>
              <a:tabLst>
                <a:tab pos="469900" algn="l"/>
              </a:tabLst>
            </a:pPr>
            <a:r>
              <a:rPr sz="2800" spc="-160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50" dirty="0">
                <a:solidFill>
                  <a:srgbClr val="FFFFFF"/>
                </a:solidFill>
                <a:latin typeface="Verdana"/>
                <a:cs typeface="Verdana"/>
              </a:rPr>
              <a:t>endometrium</a:t>
            </a:r>
            <a:r>
              <a:rPr sz="28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90" dirty="0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sz="28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30" dirty="0">
                <a:solidFill>
                  <a:srgbClr val="FFFFFF"/>
                </a:solidFill>
                <a:latin typeface="Verdana"/>
                <a:cs typeface="Verdana"/>
              </a:rPr>
              <a:t>atrophied,</a:t>
            </a:r>
            <a:r>
              <a:rPr sz="28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100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20" dirty="0">
                <a:solidFill>
                  <a:srgbClr val="FFFFFF"/>
                </a:solidFill>
                <a:latin typeface="Verdana"/>
                <a:cs typeface="Verdana"/>
              </a:rPr>
              <a:t>infiltration</a:t>
            </a:r>
            <a:r>
              <a:rPr sz="28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Verdana"/>
                <a:cs typeface="Verdana"/>
              </a:rPr>
              <a:t>of </a:t>
            </a:r>
            <a:r>
              <a:rPr sz="2800" spc="-20" dirty="0">
                <a:solidFill>
                  <a:srgbClr val="FFFFFF"/>
                </a:solidFill>
                <a:latin typeface="Verdana"/>
                <a:cs typeface="Verdana"/>
              </a:rPr>
              <a:t>plasma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70" dirty="0">
                <a:solidFill>
                  <a:srgbClr val="FFFFFF"/>
                </a:solidFill>
                <a:latin typeface="Verdana"/>
                <a:cs typeface="Verdana"/>
              </a:rPr>
              <a:t>cells</a:t>
            </a:r>
            <a:r>
              <a:rPr sz="28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100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28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50" dirty="0">
                <a:solidFill>
                  <a:srgbClr val="FFFFFF"/>
                </a:solidFill>
                <a:latin typeface="Verdana"/>
                <a:cs typeface="Verdana"/>
              </a:rPr>
              <a:t>lymphocytes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90" dirty="0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sz="28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present.</a:t>
            </a:r>
            <a:endParaRPr sz="28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320"/>
              </a:spcBef>
              <a:buFont typeface="Wingdings"/>
              <a:buChar char=""/>
            </a:pPr>
            <a:endParaRPr sz="2800">
              <a:latin typeface="Verdana"/>
              <a:cs typeface="Verdana"/>
            </a:endParaRPr>
          </a:p>
          <a:p>
            <a:pPr marL="568325" indent="-555625">
              <a:lnSpc>
                <a:spcPct val="100000"/>
              </a:lnSpc>
              <a:buFont typeface="Wingdings"/>
              <a:buChar char=""/>
              <a:tabLst>
                <a:tab pos="568325" algn="l"/>
              </a:tabLst>
            </a:pPr>
            <a:r>
              <a:rPr sz="2800" spc="-160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10" dirty="0">
                <a:solidFill>
                  <a:srgbClr val="FFFFFF"/>
                </a:solidFill>
                <a:latin typeface="Verdana"/>
                <a:cs typeface="Verdana"/>
              </a:rPr>
              <a:t>myometrium</a:t>
            </a:r>
            <a:r>
              <a:rPr sz="28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290" dirty="0">
                <a:solidFill>
                  <a:srgbClr val="FFFFFF"/>
                </a:solidFill>
                <a:latin typeface="Verdana"/>
                <a:cs typeface="Verdana"/>
              </a:rPr>
              <a:t>is</a:t>
            </a:r>
            <a:r>
              <a:rPr sz="28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45" dirty="0">
                <a:solidFill>
                  <a:srgbClr val="FFFFFF"/>
                </a:solidFill>
                <a:latin typeface="Verdana"/>
                <a:cs typeface="Verdana"/>
              </a:rPr>
              <a:t>hypertrophied</a:t>
            </a:r>
            <a:r>
              <a:rPr sz="28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100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fibrotic.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19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1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19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19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19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19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1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19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19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19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19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19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19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19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19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19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19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1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19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1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1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1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1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1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753600" cy="73151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8029" y="303021"/>
            <a:ext cx="5292090" cy="708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450" spc="-370" dirty="0"/>
              <a:t>STAGES</a:t>
            </a:r>
            <a:r>
              <a:rPr sz="4450" spc="-295" dirty="0"/>
              <a:t> </a:t>
            </a:r>
            <a:r>
              <a:rPr sz="4450" dirty="0"/>
              <a:t>OF</a:t>
            </a:r>
            <a:r>
              <a:rPr sz="4450" spc="-365" dirty="0"/>
              <a:t> </a:t>
            </a:r>
            <a:r>
              <a:rPr sz="4450" spc="-480" dirty="0"/>
              <a:t>DISEASE</a:t>
            </a:r>
            <a:endParaRPr sz="4450"/>
          </a:p>
        </p:txBody>
      </p:sp>
      <p:sp>
        <p:nvSpPr>
          <p:cNvPr id="3" name="object 3"/>
          <p:cNvSpPr txBox="1"/>
          <p:nvPr/>
        </p:nvSpPr>
        <p:spPr>
          <a:xfrm>
            <a:off x="231140" y="1244854"/>
            <a:ext cx="80568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50" spc="240" dirty="0">
                <a:solidFill>
                  <a:srgbClr val="EE52A4"/>
                </a:solidFill>
                <a:latin typeface="DejaVu Sans"/>
                <a:cs typeface="DejaVu Sans"/>
              </a:rPr>
              <a:t>▶</a:t>
            </a:r>
            <a:r>
              <a:rPr sz="2250" spc="225" dirty="0">
                <a:solidFill>
                  <a:srgbClr val="EE52A4"/>
                </a:solidFill>
                <a:latin typeface="DejaVu Sans"/>
                <a:cs typeface="DejaVu Sans"/>
              </a:rPr>
              <a:t>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Dow</a:t>
            </a:r>
            <a:r>
              <a:rPr sz="28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described</a:t>
            </a:r>
            <a:r>
              <a:rPr sz="28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20" dirty="0">
                <a:solidFill>
                  <a:srgbClr val="FFFFFF"/>
                </a:solidFill>
                <a:latin typeface="Verdana"/>
                <a:cs typeface="Verdana"/>
              </a:rPr>
              <a:t>four</a:t>
            </a:r>
            <a:r>
              <a:rPr sz="28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85" dirty="0">
                <a:solidFill>
                  <a:srgbClr val="FFFFFF"/>
                </a:solidFill>
                <a:latin typeface="Verdana"/>
                <a:cs typeface="Verdana"/>
              </a:rPr>
              <a:t>stages</a:t>
            </a:r>
            <a:r>
              <a:rPr sz="28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of</a:t>
            </a:r>
            <a:r>
              <a:rPr sz="28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65" dirty="0">
                <a:solidFill>
                  <a:srgbClr val="FFFFFF"/>
                </a:solidFill>
                <a:latin typeface="Verdana"/>
                <a:cs typeface="Verdana"/>
              </a:rPr>
              <a:t>CEH</a:t>
            </a:r>
            <a:r>
              <a:rPr sz="28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pyometra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1140" y="2378786"/>
            <a:ext cx="171703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50" spc="240" dirty="0">
                <a:solidFill>
                  <a:srgbClr val="EE52A4"/>
                </a:solidFill>
                <a:latin typeface="DejaVu Sans"/>
                <a:cs typeface="DejaVu Sans"/>
              </a:rPr>
              <a:t>▶</a:t>
            </a:r>
            <a:r>
              <a:rPr sz="2250" spc="200" dirty="0">
                <a:solidFill>
                  <a:srgbClr val="EE52A4"/>
                </a:solidFill>
                <a:latin typeface="DejaVu Sans"/>
                <a:cs typeface="DejaVu Sans"/>
              </a:rPr>
              <a:t> </a:t>
            </a:r>
            <a:r>
              <a:rPr sz="2800" spc="-110" dirty="0">
                <a:solidFill>
                  <a:srgbClr val="FF0000"/>
                </a:solidFill>
                <a:latin typeface="Verdana"/>
                <a:cs typeface="Verdana"/>
              </a:rPr>
              <a:t>Type</a:t>
            </a:r>
            <a:r>
              <a:rPr sz="2800" spc="-19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spc="-395" dirty="0">
                <a:solidFill>
                  <a:srgbClr val="FF0000"/>
                </a:solidFill>
                <a:latin typeface="Verdana"/>
                <a:cs typeface="Verdana"/>
              </a:rPr>
              <a:t>1:-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50" spc="240" dirty="0">
                <a:solidFill>
                  <a:srgbClr val="EE52A4"/>
                </a:solidFill>
                <a:latin typeface="DejaVu Sans"/>
                <a:cs typeface="DejaVu Sans"/>
              </a:rPr>
              <a:t>▶</a:t>
            </a:r>
            <a:r>
              <a:rPr sz="2250" spc="195" dirty="0">
                <a:solidFill>
                  <a:srgbClr val="EE52A4"/>
                </a:solidFill>
                <a:latin typeface="DejaVu Sans"/>
                <a:cs typeface="DejaVu Sans"/>
              </a:rPr>
              <a:t> </a:t>
            </a:r>
            <a:r>
              <a:rPr spc="-110" dirty="0"/>
              <a:t>Type</a:t>
            </a:r>
            <a:r>
              <a:rPr spc="-195" dirty="0"/>
              <a:t> </a:t>
            </a:r>
            <a:r>
              <a:rPr spc="-555" dirty="0"/>
              <a:t>I</a:t>
            </a:r>
            <a:r>
              <a:rPr spc="-200" dirty="0"/>
              <a:t> </a:t>
            </a:r>
            <a:r>
              <a:rPr spc="-290" dirty="0"/>
              <a:t>is</a:t>
            </a:r>
            <a:r>
              <a:rPr spc="-215" dirty="0"/>
              <a:t> </a:t>
            </a:r>
            <a:r>
              <a:rPr spc="45" dirty="0"/>
              <a:t>uncomplicated</a:t>
            </a:r>
            <a:r>
              <a:rPr spc="-200" dirty="0"/>
              <a:t> </a:t>
            </a:r>
            <a:r>
              <a:rPr spc="-20" dirty="0"/>
              <a:t>CEH.</a:t>
            </a:r>
            <a:endParaRPr sz="2250">
              <a:latin typeface="DejaVu Sans"/>
              <a:cs typeface="DejaVu Sans"/>
            </a:endParaRPr>
          </a:p>
          <a:p>
            <a:pPr>
              <a:lnSpc>
                <a:spcPct val="100000"/>
              </a:lnSpc>
              <a:spcBef>
                <a:spcPts val="2150"/>
              </a:spcBef>
            </a:pPr>
            <a:endParaRPr sz="2250">
              <a:latin typeface="DejaVu Sans"/>
              <a:cs typeface="DejaVu Sans"/>
            </a:endParaRPr>
          </a:p>
          <a:p>
            <a:pPr marL="378460" marR="5080" indent="-365760">
              <a:lnSpc>
                <a:spcPct val="100000"/>
              </a:lnSpc>
              <a:spcBef>
                <a:spcPts val="5"/>
              </a:spcBef>
              <a:tabLst>
                <a:tab pos="476884" algn="l"/>
              </a:tabLst>
            </a:pPr>
            <a:r>
              <a:rPr sz="2250" spc="190" dirty="0">
                <a:solidFill>
                  <a:srgbClr val="EE52A4"/>
                </a:solidFill>
                <a:latin typeface="DejaVu Sans"/>
                <a:cs typeface="DejaVu Sans"/>
              </a:rPr>
              <a:t>▶</a:t>
            </a:r>
            <a:r>
              <a:rPr sz="2250" dirty="0">
                <a:solidFill>
                  <a:srgbClr val="EE52A4"/>
                </a:solidFill>
                <a:latin typeface="DejaVu Sans"/>
                <a:cs typeface="DejaVu Sans"/>
              </a:rPr>
              <a:t>		</a:t>
            </a:r>
            <a:r>
              <a:rPr spc="-25" dirty="0"/>
              <a:t>the</a:t>
            </a:r>
            <a:r>
              <a:rPr spc="-125" dirty="0"/>
              <a:t> </a:t>
            </a:r>
            <a:r>
              <a:rPr spc="-50" dirty="0"/>
              <a:t>endometrium</a:t>
            </a:r>
            <a:r>
              <a:rPr spc="-125" dirty="0"/>
              <a:t> </a:t>
            </a:r>
            <a:r>
              <a:rPr spc="-95" dirty="0"/>
              <a:t>has</a:t>
            </a:r>
            <a:r>
              <a:rPr spc="-114" dirty="0"/>
              <a:t> </a:t>
            </a:r>
            <a:r>
              <a:rPr spc="215" dirty="0"/>
              <a:t>a</a:t>
            </a:r>
            <a:r>
              <a:rPr spc="-135" dirty="0"/>
              <a:t> </a:t>
            </a:r>
            <a:r>
              <a:rPr dirty="0"/>
              <a:t>cobblestone</a:t>
            </a:r>
            <a:r>
              <a:rPr spc="-70" dirty="0"/>
              <a:t> </a:t>
            </a:r>
            <a:r>
              <a:rPr spc="60" dirty="0"/>
              <a:t>appearance, </a:t>
            </a:r>
            <a:r>
              <a:rPr spc="-110" dirty="0"/>
              <a:t>with</a:t>
            </a:r>
            <a:r>
              <a:rPr spc="-200" dirty="0"/>
              <a:t> </a:t>
            </a:r>
            <a:r>
              <a:rPr spc="-50" dirty="0"/>
              <a:t>thickening</a:t>
            </a:r>
            <a:r>
              <a:rPr spc="-180" dirty="0"/>
              <a:t> </a:t>
            </a:r>
            <a:r>
              <a:rPr spc="100" dirty="0"/>
              <a:t>and</a:t>
            </a:r>
            <a:r>
              <a:rPr spc="-190" dirty="0"/>
              <a:t> </a:t>
            </a:r>
            <a:r>
              <a:rPr spc="-50" dirty="0"/>
              <a:t>many</a:t>
            </a:r>
            <a:r>
              <a:rPr spc="-185" dirty="0"/>
              <a:t> </a:t>
            </a:r>
            <a:r>
              <a:rPr spc="-45" dirty="0"/>
              <a:t>cystic</a:t>
            </a:r>
            <a:r>
              <a:rPr spc="-190" dirty="0"/>
              <a:t> </a:t>
            </a:r>
            <a:r>
              <a:rPr spc="-10" dirty="0"/>
              <a:t>irregular </a:t>
            </a:r>
            <a:r>
              <a:rPr spc="-80" dirty="0"/>
              <a:t>elevations,</a:t>
            </a:r>
            <a:r>
              <a:rPr spc="-170" dirty="0"/>
              <a:t> </a:t>
            </a:r>
            <a:r>
              <a:rPr spc="-240" dirty="0"/>
              <a:t>4</a:t>
            </a:r>
            <a:r>
              <a:rPr spc="-204" dirty="0"/>
              <a:t> </a:t>
            </a:r>
            <a:r>
              <a:rPr dirty="0"/>
              <a:t>to</a:t>
            </a:r>
            <a:r>
              <a:rPr spc="-195" dirty="0"/>
              <a:t> </a:t>
            </a:r>
            <a:r>
              <a:rPr spc="-240" dirty="0"/>
              <a:t>10</a:t>
            </a:r>
            <a:r>
              <a:rPr spc="-190" dirty="0"/>
              <a:t> </a:t>
            </a:r>
            <a:r>
              <a:rPr spc="-155" dirty="0"/>
              <a:t>1mn</a:t>
            </a:r>
            <a:r>
              <a:rPr spc="-200" dirty="0"/>
              <a:t> </a:t>
            </a:r>
            <a:r>
              <a:rPr spc="-135" dirty="0"/>
              <a:t>in</a:t>
            </a:r>
            <a:r>
              <a:rPr spc="-200" dirty="0"/>
              <a:t> </a:t>
            </a:r>
            <a:r>
              <a:rPr spc="-45" dirty="0"/>
              <a:t>diameter,</a:t>
            </a:r>
            <a:r>
              <a:rPr spc="-190" dirty="0"/>
              <a:t> </a:t>
            </a:r>
            <a:r>
              <a:rPr spc="-10" dirty="0"/>
              <a:t>covering</a:t>
            </a:r>
            <a:r>
              <a:rPr spc="-185" dirty="0"/>
              <a:t> </a:t>
            </a:r>
            <a:r>
              <a:rPr spc="-25" dirty="0"/>
              <a:t>the </a:t>
            </a:r>
            <a:r>
              <a:rPr spc="-30" dirty="0"/>
              <a:t>endometrial</a:t>
            </a:r>
            <a:r>
              <a:rPr spc="-190" dirty="0"/>
              <a:t> </a:t>
            </a:r>
            <a:r>
              <a:rPr spc="-10" dirty="0"/>
              <a:t>surface</a:t>
            </a:r>
            <a:endParaRPr sz="2250">
              <a:latin typeface="DejaVu Sans"/>
              <a:cs typeface="DejaVu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234</Words>
  <Application>Microsoft Office PowerPoint</Application>
  <PresentationFormat>Custom</PresentationFormat>
  <Paragraphs>25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DejaVu Sans</vt:lpstr>
      <vt:lpstr>Times New Roman</vt:lpstr>
      <vt:lpstr>Verdana</vt:lpstr>
      <vt:lpstr>Wingdings</vt:lpstr>
      <vt:lpstr>Office Theme</vt:lpstr>
      <vt:lpstr>Canine pyometra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STAGES OF DISEASE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Canine Pyometra</dc:title>
  <dc:creator>mjf</dc:creator>
  <cp:lastModifiedBy>Sagar Kumar Meena</cp:lastModifiedBy>
  <cp:revision>1</cp:revision>
  <dcterms:created xsi:type="dcterms:W3CDTF">2024-05-25T09:52:42Z</dcterms:created>
  <dcterms:modified xsi:type="dcterms:W3CDTF">2024-05-25T10:14:55Z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2023-06-22T00:00:00Z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2024-05-25T00:00:00Z</vt:filetime>
  </property>
  <property fmtid="{D5CDD505-2E9C-101B-9397-08002B2CF9AE}" pid="5" name="Producer">
    <vt:lpwstr>3-Heights(TM) PDF Security Shell 4.8.25.2 (http://www.pdf-tools.com)</vt:lpwstr>
  </property>
</Properties>
</file>